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70" r:id="rId3"/>
    <p:sldId id="262" r:id="rId4"/>
    <p:sldId id="259" r:id="rId5"/>
    <p:sldId id="271" r:id="rId6"/>
    <p:sldId id="268" r:id="rId7"/>
    <p:sldId id="261" r:id="rId8"/>
    <p:sldId id="264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7574" autoAdjust="0"/>
  </p:normalViewPr>
  <p:slideViewPr>
    <p:cSldViewPr>
      <p:cViewPr>
        <p:scale>
          <a:sx n="89" d="100"/>
          <a:sy n="89" d="100"/>
        </p:scale>
        <p:origin x="-227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следующего: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4.6134660979461083E-2"/>
                  <c:y val="-5.417742935970077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Участие в  </a:t>
                    </a:r>
                    <a:r>
                      <a:rPr lang="ru-RU" dirty="0" err="1"/>
                      <a:t>грантовых</a:t>
                    </a:r>
                    <a:r>
                      <a:rPr lang="ru-RU" dirty="0"/>
                      <a:t> программах
</a:t>
                    </a:r>
                    <a:r>
                      <a:rPr lang="ru-RU" dirty="0" smtClean="0"/>
                      <a:t>16 054,8 тыс. руб.</a:t>
                    </a:r>
                    <a:r>
                      <a:rPr lang="ru-RU" dirty="0"/>
                      <a:t>
49%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3624262695095116"/>
                  <c:y val="-0.112680574072016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Налоговые </a:t>
                    </a:r>
                    <a:r>
                      <a:rPr lang="ru-RU" dirty="0"/>
                      <a:t>и неналоговые доходы
</a:t>
                    </a:r>
                    <a:r>
                      <a:rPr lang="ru-RU" dirty="0" smtClean="0"/>
                      <a:t>6 646,3 тыс. руб.</a:t>
                    </a:r>
                    <a:r>
                      <a:rPr lang="ru-RU" dirty="0"/>
                      <a:t>
20%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097394342916521"/>
                  <c:y val="-1.387596594205582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Безвозмездные поступления
</a:t>
                    </a:r>
                    <a:r>
                      <a:rPr lang="ru-RU" dirty="0" smtClean="0"/>
                      <a:t>10 192,1тыс. руб.</a:t>
                    </a:r>
                    <a:r>
                      <a:rPr lang="ru-RU" dirty="0"/>
                      <a:t>
31%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pPr>
              <a:solidFill>
                <a:schemeClr val="lt1"/>
              </a:solidFill>
              <a:ln w="381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3"/>
                <c:pt idx="0">
                  <c:v>Участие в  грантовых программах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3"/>
                <c:pt idx="0">
                  <c:v>16054.8</c:v>
                </c:pt>
                <c:pt idx="1">
                  <c:v>6646.3</c:v>
                </c:pt>
                <c:pt idx="2">
                  <c:v>10192.1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1728395061728392E-3"/>
                  <c:y val="-8.9793064988172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-0.10943529795433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58370848008886E-17"/>
                  <c:y val="-7.2956865302890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296296296296294E-3"/>
                  <c:y val="-6.173273217936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32098765432098E-3"/>
                  <c:y val="-5.33146323367275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993,1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2592592592592587E-3"/>
                  <c:y val="-6.4538765460249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Сельхоз налог</c:v>
                </c:pt>
                <c:pt idx="3">
                  <c:v>Налог на имуществол физ. лиц</c:v>
                </c:pt>
                <c:pt idx="4">
                  <c:v>Земельный налог</c:v>
                </c:pt>
                <c:pt idx="5">
                  <c:v>Гос пошлина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216.1</c:v>
                </c:pt>
                <c:pt idx="1">
                  <c:v>348.4</c:v>
                </c:pt>
                <c:pt idx="2">
                  <c:v>1.6</c:v>
                </c:pt>
                <c:pt idx="3">
                  <c:v>55</c:v>
                </c:pt>
                <c:pt idx="4">
                  <c:v>5993.1</c:v>
                </c:pt>
                <c:pt idx="5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100"/>
        <c:shape val="cylinder"/>
        <c:axId val="19086336"/>
        <c:axId val="19473536"/>
        <c:axId val="0"/>
      </c:bar3DChart>
      <c:catAx>
        <c:axId val="19086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9473536"/>
        <c:crosses val="autoZero"/>
        <c:auto val="1"/>
        <c:lblAlgn val="ctr"/>
        <c:lblOffset val="100"/>
        <c:noMultiLvlLbl val="0"/>
      </c:catAx>
      <c:valAx>
        <c:axId val="19473536"/>
        <c:scaling>
          <c:orientation val="minMax"/>
          <c:max val="3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8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8181555924224"/>
          <c:y val="1.7872543352056923E-2"/>
          <c:w val="0.81373743253550723"/>
          <c:h val="0.635512513534980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dPt>
            <c:idx val="1"/>
            <c:invertIfNegative val="0"/>
            <c:bubble3D val="0"/>
            <c:explosion val="25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6">
                  <a:lumMod val="90000"/>
                </a:schemeClr>
              </a:solidFill>
              <a:ln>
                <a:solidFill>
                  <a:schemeClr val="bg1"/>
                </a:solidFill>
              </a:ln>
            </c:spPr>
          </c:dPt>
          <c:cat>
            <c:strRef>
              <c:f>Лист1!$A$2:$A$13</c:f>
              <c:strCache>
                <c:ptCount val="12"/>
                <c:pt idx="0">
                  <c:v>Дотации</c:v>
                </c:pt>
                <c:pt idx="1">
                  <c:v>Ремонт дороги</c:v>
                </c:pt>
                <c:pt idx="2">
                  <c:v>пожарная безопасность</c:v>
                </c:pt>
                <c:pt idx="3">
                  <c:v>Содержание дорог</c:v>
                </c:pt>
                <c:pt idx="4">
                  <c:v>ППМИ</c:v>
                </c:pt>
                <c:pt idx="5">
                  <c:v>ремонт ограждения</c:v>
                </c:pt>
                <c:pt idx="6">
                  <c:v>ВУС</c:v>
                </c:pt>
                <c:pt idx="7">
                  <c:v>Содействие налоговому потенциалу</c:v>
                </c:pt>
                <c:pt idx="8">
                  <c:v>Резервный фонд района</c:v>
                </c:pt>
                <c:pt idx="9">
                  <c:v>Трансферт на сбалансированность</c:v>
                </c:pt>
                <c:pt idx="10">
                  <c:v>Доплата до МРОТ</c:v>
                </c:pt>
                <c:pt idx="11">
                  <c:v>Пожертвования от физ лиц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1755.5</c:v>
                </c:pt>
                <c:pt idx="1">
                  <c:v>14800</c:v>
                </c:pt>
                <c:pt idx="2">
                  <c:v>167</c:v>
                </c:pt>
                <c:pt idx="3">
                  <c:v>426.9</c:v>
                </c:pt>
                <c:pt idx="4">
                  <c:v>1004.8</c:v>
                </c:pt>
                <c:pt idx="5">
                  <c:v>250</c:v>
                </c:pt>
                <c:pt idx="6">
                  <c:v>409.3</c:v>
                </c:pt>
                <c:pt idx="7">
                  <c:v>39.9</c:v>
                </c:pt>
                <c:pt idx="8">
                  <c:v>174.7</c:v>
                </c:pt>
                <c:pt idx="9">
                  <c:v>369.5</c:v>
                </c:pt>
                <c:pt idx="10">
                  <c:v>62.1</c:v>
                </c:pt>
                <c:pt idx="1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51"/>
        <c:axId val="46612864"/>
        <c:axId val="46622208"/>
      </c:barChart>
      <c:catAx>
        <c:axId val="46612864"/>
        <c:scaling>
          <c:orientation val="minMax"/>
        </c:scaling>
        <c:delete val="0"/>
        <c:axPos val="t"/>
        <c:majorTickMark val="none"/>
        <c:minorTickMark val="none"/>
        <c:tickLblPos val="nextTo"/>
        <c:crossAx val="46622208"/>
        <c:crosses val="max"/>
        <c:auto val="1"/>
        <c:lblAlgn val="ctr"/>
        <c:lblOffset val="100"/>
        <c:noMultiLvlLbl val="0"/>
      </c:catAx>
      <c:valAx>
        <c:axId val="46622208"/>
        <c:scaling>
          <c:orientation val="minMax"/>
          <c:max val="5000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in"/>
        <c:minorTickMark val="cross"/>
        <c:tickLblPos val="nextTo"/>
        <c:crossAx val="46612864"/>
        <c:crossBetween val="between"/>
        <c:majorUnit val="100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05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solidFill>
          <a:srgbClr val="92D05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утвержденные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5617283950617259E-2"/>
                  <c:y val="-6.9444444444444448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375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965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,00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9375965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уточненные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0.13734567901234568"/>
                  <c:y val="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chemeClr val="tx1"/>
                        </a:solidFill>
                      </a:rPr>
                      <a:t>26</a:t>
                    </a:r>
                    <a:r>
                      <a:rPr lang="ru-RU" sz="200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2000" smtClean="0">
                        <a:solidFill>
                          <a:schemeClr val="tx1"/>
                        </a:solidFill>
                      </a:rPr>
                      <a:t>246</a:t>
                    </a:r>
                    <a:r>
                      <a:rPr lang="ru-RU" sz="200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2000" smtClean="0">
                        <a:solidFill>
                          <a:schemeClr val="tx1"/>
                        </a:solidFill>
                      </a:rPr>
                      <a:t>910,81</a:t>
                    </a:r>
                    <a:r>
                      <a:rPr lang="ru-RU" sz="2000" smtClean="0">
                        <a:solidFill>
                          <a:schemeClr val="tx1"/>
                        </a:solidFill>
                      </a:rPr>
                      <a:t> руб.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26246910.809999999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582336"/>
        <c:axId val="143583872"/>
        <c:axId val="143335424"/>
      </c:bar3DChart>
      <c:catAx>
        <c:axId val="143582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3583872"/>
        <c:crosses val="autoZero"/>
        <c:auto val="1"/>
        <c:lblAlgn val="ctr"/>
        <c:lblOffset val="100"/>
        <c:noMultiLvlLbl val="0"/>
      </c:catAx>
      <c:valAx>
        <c:axId val="1435838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3582336"/>
        <c:crosses val="autoZero"/>
        <c:crossBetween val="between"/>
      </c:valAx>
      <c:serAx>
        <c:axId val="143335424"/>
        <c:scaling>
          <c:orientation val="minMax"/>
        </c:scaling>
        <c:delete val="1"/>
        <c:axPos val="b"/>
        <c:majorTickMark val="none"/>
        <c:minorTickMark val="none"/>
        <c:tickLblPos val="nextTo"/>
        <c:crossAx val="14358387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15463040"/>
        <c:axId val="215464576"/>
      </c:bubbleChart>
      <c:valAx>
        <c:axId val="21546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5464576"/>
        <c:crosses val="autoZero"/>
        <c:crossBetween val="midCat"/>
      </c:valAx>
      <c:valAx>
        <c:axId val="21546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54630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BC3C6-E4F5-4531-AB16-75BD3F0956E8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2ACE1-0B79-4399-AA09-D23A2DEDF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5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Налоговые и неналоговые -  6 646,3 (НДФЛ, акцизы, налоги, </a:t>
            </a:r>
            <a:r>
              <a:rPr lang="ru-RU" dirty="0" err="1" smtClean="0"/>
              <a:t>гос</a:t>
            </a:r>
            <a:r>
              <a:rPr lang="ru-RU" dirty="0" smtClean="0"/>
              <a:t> пошлина)</a:t>
            </a:r>
          </a:p>
          <a:p>
            <a:r>
              <a:rPr lang="ru-RU" dirty="0" smtClean="0"/>
              <a:t>Безвозмездные поступления  - 10 192,1 (дотации, </a:t>
            </a:r>
            <a:r>
              <a:rPr lang="ru-RU" dirty="0" err="1" smtClean="0"/>
              <a:t>субвенции,трансферты</a:t>
            </a:r>
            <a:r>
              <a:rPr lang="ru-RU" dirty="0" smtClean="0"/>
              <a:t>) </a:t>
            </a:r>
          </a:p>
          <a:p>
            <a:r>
              <a:rPr lang="ru-RU" dirty="0" smtClean="0"/>
              <a:t>Участие в программах</a:t>
            </a:r>
            <a:r>
              <a:rPr lang="ru-RU" baseline="0" dirty="0" smtClean="0"/>
              <a:t> – 16 054,8 (14 800 000,00 -дороги; 250 </a:t>
            </a:r>
            <a:r>
              <a:rPr lang="ru-RU" baseline="0" dirty="0" err="1" smtClean="0"/>
              <a:t>тыс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огр</a:t>
            </a:r>
            <a:r>
              <a:rPr lang="ru-RU" baseline="0" dirty="0" smtClean="0"/>
              <a:t> кладбища)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ACE1-0B79-4399-AA09-D23A2DEDF65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1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ACE1-0B79-4399-AA09-D23A2DEDF65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0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Дотации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1755,5</a:t>
            </a:r>
            <a:r>
              <a:rPr lang="ru-RU" dirty="0" smtClean="0"/>
              <a:t> 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Ремонт дороги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14800</a:t>
            </a:r>
          </a:p>
          <a:p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пожарная безопасность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167</a:t>
            </a:r>
            <a:r>
              <a:rPr lang="ru-RU" dirty="0" smtClean="0"/>
              <a:t> 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Содержание дорог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426,9</a:t>
            </a:r>
            <a:r>
              <a:rPr lang="ru-RU" dirty="0" smtClean="0"/>
              <a:t> 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ППМИ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1004,8</a:t>
            </a:r>
            <a:r>
              <a:rPr lang="ru-RU" dirty="0" smtClean="0"/>
              <a:t> 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ремонт ограждения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250</a:t>
            </a:r>
            <a:r>
              <a:rPr lang="ru-RU" dirty="0" smtClean="0"/>
              <a:t> 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ВУС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409,3</a:t>
            </a:r>
            <a:r>
              <a:rPr lang="ru-RU" dirty="0" smtClean="0"/>
              <a:t> 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Содействие налоговому потенциалу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39,9</a:t>
            </a:r>
            <a:r>
              <a:rPr lang="ru-RU" dirty="0" smtClean="0"/>
              <a:t> 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Резервный фонд района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174,7</a:t>
            </a:r>
            <a:r>
              <a:rPr lang="ru-RU" dirty="0" smtClean="0"/>
              <a:t> 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Трансферт на сбалансированность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369,5</a:t>
            </a:r>
            <a:r>
              <a:rPr lang="ru-RU" dirty="0" smtClean="0"/>
              <a:t> 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Доплата до МРОТ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62,1</a:t>
            </a:r>
            <a:r>
              <a:rPr lang="ru-RU" dirty="0" smtClean="0"/>
              <a:t> 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Пожертвования от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лиц</a:t>
            </a:r>
            <a:r>
              <a:rPr lang="ru-RU" dirty="0" smtClean="0"/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ACE1-0B79-4399-AA09-D23A2DEDF65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28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План 9 375 965,00</a:t>
            </a:r>
          </a:p>
          <a:p>
            <a:r>
              <a:rPr lang="ru-RU" dirty="0" smtClean="0"/>
              <a:t>Уточненные  26 246 910,81</a:t>
            </a:r>
          </a:p>
          <a:p>
            <a:r>
              <a:rPr lang="ru-RU" dirty="0" smtClean="0"/>
              <a:t>Увеличение на 16 870 945,81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ACE1-0B79-4399-AA09-D23A2DEDF65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2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14 800 000,00 руб. – ремонт участка автодороги от ул.  Енисейская до ул. Песочная длиной 1 877 метров;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1 004 800,00руб. ремонт ограждения кладбища в п. Красный Хутор (замена ограждения, установка мусорных контейнеров, туалетных кабинок);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250 000,00руб. ремонт ограждения кладбища в д. Голубая (замена изношенных секций забора, ворот, установка туалетных кабинок, мусорных контейнеров)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ACE1-0B79-4399-AA09-D23A2DEDF65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5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ACE1-0B79-4399-AA09-D23A2DEDF65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3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476672"/>
            <a:ext cx="7848600" cy="381635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Исполнение бюджета </a:t>
            </a:r>
            <a:b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МО «Сизинский сельсовет» </a:t>
            </a:r>
            <a:b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за 2021 год</a:t>
            </a:r>
            <a:endParaRPr lang="ru-RU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1412776"/>
            <a:ext cx="8305800" cy="19812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4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562" y="188639"/>
            <a:ext cx="75608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3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Общие понятия: структура бюджетной системы Российской Федерации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2" t="21202" r="16454" b="6521"/>
          <a:stretch/>
        </p:blipFill>
        <p:spPr bwMode="auto">
          <a:xfrm>
            <a:off x="755576" y="1611464"/>
            <a:ext cx="7632848" cy="473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1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908720"/>
            <a:ext cx="807524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3600" dirty="0" smtClean="0"/>
              <a:t>Основные </a:t>
            </a:r>
            <a:r>
              <a:rPr lang="ru-RU" sz="3600" dirty="0"/>
              <a:t>направления деятельности администрации Сизинского сельсовета</a:t>
            </a:r>
            <a:br>
              <a:rPr lang="ru-RU" sz="3600" dirty="0"/>
            </a:br>
            <a:r>
              <a:rPr lang="ru-RU" sz="4000" dirty="0"/>
              <a:t>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44824"/>
            <a:ext cx="8147248" cy="3387080"/>
          </a:xfrm>
        </p:spPr>
        <p:txBody>
          <a:bodyPr>
            <a:normAutofit/>
          </a:bodyPr>
          <a:lstStyle/>
          <a:p>
            <a:pPr lvl="0" algn="just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 sz="1800" b="0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prstClr val="white"/>
                </a:solidFill>
              </a:rPr>
              <a:t>1. Решение вопросов местного значения и исполнение полномочий, предусмотренных №131-ФЗ от 06.10.2003 г. «Об общих принципах организации местного самоуправления в Российской Федерации» и Уставом Сизинского сельсовета.</a:t>
            </a:r>
          </a:p>
          <a:p>
            <a:pPr lvl="0" algn="just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 sz="1800" b="0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solidFill>
                <a:prstClr val="white"/>
              </a:solidFill>
            </a:endParaRPr>
          </a:p>
          <a:p>
            <a:pPr lvl="0" algn="just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 sz="1800" b="0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prstClr val="white"/>
                </a:solidFill>
              </a:rPr>
              <a:t>2. Оптимизация расходования бюджетных средств.</a:t>
            </a:r>
          </a:p>
          <a:p>
            <a:pPr lvl="0" algn="just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 sz="1800" b="0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solidFill>
                <a:prstClr val="white"/>
              </a:solidFill>
            </a:endParaRPr>
          </a:p>
          <a:p>
            <a:pPr lvl="0" algn="just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  <a:defRPr sz="1800" b="0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prstClr val="white"/>
                </a:solidFill>
              </a:rPr>
              <a:t>3. Привлечения внебюджетных источников, за счет участия в </a:t>
            </a:r>
            <a:r>
              <a:rPr lang="ru-RU" sz="2000" dirty="0" err="1">
                <a:solidFill>
                  <a:prstClr val="white"/>
                </a:solidFill>
              </a:rPr>
              <a:t>грантовых</a:t>
            </a:r>
            <a:r>
              <a:rPr lang="ru-RU" sz="2000" dirty="0">
                <a:solidFill>
                  <a:prstClr val="white"/>
                </a:solidFill>
              </a:rPr>
              <a:t> программах Красноярского края.</a:t>
            </a: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2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Доходная часть бюджета МО «Сизинский сельсовет» состоит из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714021"/>
              </p:ext>
            </p:extLst>
          </p:nvPr>
        </p:nvGraphicFramePr>
        <p:xfrm>
          <a:off x="251520" y="1484784"/>
          <a:ext cx="844562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76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налоговых и неналоговых доходов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639472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707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70634570"/>
              </p:ext>
            </p:extLst>
          </p:nvPr>
        </p:nvGraphicFramePr>
        <p:xfrm>
          <a:off x="179512" y="1412776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100" b="1" dirty="0">
                <a:solidFill>
                  <a:schemeClr val="tx1"/>
                </a:solidFill>
              </a:rPr>
              <a:t>Структура безвозмездных поступлений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11551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От первоначального плана поступление доходов увеличилось на 179%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231721"/>
              </p:ext>
            </p:extLst>
          </p:nvPr>
        </p:nvGraphicFramePr>
        <p:xfrm>
          <a:off x="323528" y="1484784"/>
          <a:ext cx="8229600" cy="514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07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584" y="260648"/>
            <a:ext cx="8676456" cy="13668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Основную часть расходов в 2021 году составили: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528" y="1988840"/>
            <a:ext cx="8352928" cy="36004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prstClr val="white"/>
                </a:solidFill>
              </a:rPr>
              <a:t>Дорожная </a:t>
            </a:r>
            <a:r>
              <a:rPr lang="ru-RU" sz="2400" dirty="0">
                <a:solidFill>
                  <a:prstClr val="white"/>
                </a:solidFill>
              </a:rPr>
              <a:t>деятельность – 15 745 587,57 руб. </a:t>
            </a:r>
          </a:p>
          <a:p>
            <a:r>
              <a:rPr lang="ru-RU" sz="2400" dirty="0">
                <a:solidFill>
                  <a:prstClr val="white"/>
                </a:solidFill>
              </a:rPr>
              <a:t>Уличное освещение – 996 064,26 </a:t>
            </a:r>
            <a:r>
              <a:rPr lang="ru-RU" sz="2400" dirty="0" smtClean="0">
                <a:solidFill>
                  <a:prstClr val="white"/>
                </a:solidFill>
              </a:rPr>
              <a:t>руб.</a:t>
            </a:r>
          </a:p>
          <a:p>
            <a:r>
              <a:rPr lang="ru-RU" sz="2400" dirty="0" smtClean="0">
                <a:solidFill>
                  <a:prstClr val="white"/>
                </a:solidFill>
              </a:rPr>
              <a:t>Коммунальные </a:t>
            </a:r>
            <a:r>
              <a:rPr lang="ru-RU" sz="2400" dirty="0">
                <a:solidFill>
                  <a:prstClr val="white"/>
                </a:solidFill>
              </a:rPr>
              <a:t>услуги- 709 017,82 руб.</a:t>
            </a:r>
          </a:p>
          <a:p>
            <a:r>
              <a:rPr lang="ru-RU" sz="2400" dirty="0">
                <a:solidFill>
                  <a:prstClr val="white"/>
                </a:solidFill>
              </a:rPr>
              <a:t>Общегосударственные вопросы – 5 098 312,68 руб.</a:t>
            </a:r>
          </a:p>
          <a:p>
            <a:r>
              <a:rPr lang="ru-RU" sz="2400" dirty="0">
                <a:solidFill>
                  <a:prstClr val="white"/>
                </a:solidFill>
              </a:rPr>
              <a:t>Благоустройство – 1 911 871,84 руб.</a:t>
            </a:r>
          </a:p>
          <a:p>
            <a:endParaRPr lang="ru-RU" sz="2400" b="1" dirty="0">
              <a:solidFill>
                <a:schemeClr val="tx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42555542"/>
              </p:ext>
            </p:extLst>
          </p:nvPr>
        </p:nvGraphicFramePr>
        <p:xfrm>
          <a:off x="3059832" y="6367160"/>
          <a:ext cx="3600400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76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332656"/>
            <a:ext cx="8280400" cy="136683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200" b="1" dirty="0"/>
              <a:t>Софинансирование на программы  </a:t>
            </a:r>
            <a:br>
              <a:rPr lang="ru-RU" sz="3200" b="1" dirty="0"/>
            </a:br>
            <a:r>
              <a:rPr lang="ru-RU" sz="3200" b="1" dirty="0"/>
              <a:t>составило 351 965,00 руб.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512" y="2420938"/>
            <a:ext cx="8424936" cy="36004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prstClr val="white"/>
                </a:solidFill>
              </a:rPr>
              <a:t>15 000,00 руб. на  ремонт участка автодороги от ул. Енисейская до ул. Песочная длиной 1 877 метров;</a:t>
            </a:r>
          </a:p>
          <a:p>
            <a:r>
              <a:rPr lang="ru-RU" sz="2400" dirty="0">
                <a:solidFill>
                  <a:prstClr val="white"/>
                </a:solidFill>
              </a:rPr>
              <a:t>218 045,00 руб. на ремонт ограждения  кладбища в п. Красный Хутор (замена ограждения, установка мусорных контейнеров, туалетных кабинок);</a:t>
            </a:r>
          </a:p>
          <a:p>
            <a:r>
              <a:rPr lang="ru-RU" sz="2400" dirty="0">
                <a:solidFill>
                  <a:prstClr val="white"/>
                </a:solidFill>
              </a:rPr>
              <a:t>118 920,00 руб. на ремонт ограждения кладбища в д. Голубая (замена изношенных секций забора, ворот, установка туалетных кабинок, мусорных контейнеров)</a:t>
            </a:r>
          </a:p>
        </p:txBody>
      </p:sp>
    </p:spTree>
    <p:extLst>
      <p:ext uri="{BB962C8B-B14F-4D97-AF65-F5344CB8AC3E}">
        <p14:creationId xmlns:p14="http://schemas.microsoft.com/office/powerpoint/2010/main" val="28255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643</TotalTime>
  <Words>424</Words>
  <Application>Microsoft Office PowerPoint</Application>
  <PresentationFormat>Экран (4:3)</PresentationFormat>
  <Paragraphs>64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Исполнение бюджета  МО «Сизинский сельсовет»  за 2021 год</vt:lpstr>
      <vt:lpstr>Презентация PowerPoint</vt:lpstr>
      <vt:lpstr>   Основные направления деятельности администрации Сизинского сельсовета  </vt:lpstr>
      <vt:lpstr>Доходная часть бюджета МО «Сизинский сельсовет» состоит из</vt:lpstr>
      <vt:lpstr>Структура налоговых и неналоговых доходов</vt:lpstr>
      <vt:lpstr>Структура безвозмездных поступлений в 2021 году</vt:lpstr>
      <vt:lpstr>От первоначального плана поступление доходов увеличилось на 179%</vt:lpstr>
      <vt:lpstr>Основную часть расходов в 2021 году составили:</vt:lpstr>
      <vt:lpstr> Софинансирование на программы   составило 351 965,00 руб.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к проекту решения  «Об утверждении отчета об исполнении бюджета МО «Сизинский сельсовет»  за 2021 год</dc:title>
  <dc:creator>Пользователь</dc:creator>
  <cp:lastModifiedBy>Пользователь</cp:lastModifiedBy>
  <cp:revision>66</cp:revision>
  <dcterms:created xsi:type="dcterms:W3CDTF">2022-04-06T04:23:47Z</dcterms:created>
  <dcterms:modified xsi:type="dcterms:W3CDTF">2022-04-11T05:58:42Z</dcterms:modified>
</cp:coreProperties>
</file>