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drawings/drawing4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13" r:id="rId3"/>
  </p:sldMasterIdLst>
  <p:notesMasterIdLst>
    <p:notesMasterId r:id="rId18"/>
  </p:notesMasterIdLst>
  <p:sldIdLst>
    <p:sldId id="256" r:id="rId4"/>
    <p:sldId id="257" r:id="rId5"/>
    <p:sldId id="258" r:id="rId6"/>
    <p:sldId id="259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chemeClr val="bg1">
            <a:lumMod val="9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323048927103338"/>
          <c:y val="4.7791535403787527E-2"/>
          <c:w val="0.83944752666370404"/>
          <c:h val="0.8627386505077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Утвержденные бюджетные назначения на 2018 год</c:v>
                </c:pt>
                <c:pt idx="1">
                  <c:v>Уточненные бюджетные назначения на 2018 год</c:v>
                </c:pt>
                <c:pt idx="2">
                  <c:v>Исполенные бюджетные назначения в 2018 году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#,##0.00">
                  <c:v>7402</c:v>
                </c:pt>
                <c:pt idx="1">
                  <c:v>8812.1</c:v>
                </c:pt>
                <c:pt idx="2">
                  <c:v>8577.1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4823168"/>
        <c:axId val="74824704"/>
        <c:axId val="0"/>
      </c:bar3DChart>
      <c:catAx>
        <c:axId val="748231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Arial Black" pitchFamily="34" charset="0"/>
              </a:defRPr>
            </a:pPr>
            <a:endParaRPr lang="ru-RU"/>
          </a:p>
        </c:txPr>
        <c:crossAx val="74824704"/>
        <c:crosses val="autoZero"/>
        <c:auto val="1"/>
        <c:lblAlgn val="ctr"/>
        <c:lblOffset val="100"/>
        <c:noMultiLvlLbl val="0"/>
      </c:catAx>
      <c:valAx>
        <c:axId val="7482470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74823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>
              <a:latin typeface="Arial Black" pitchFamily="34" charset="0"/>
            </a:defRPr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2720207536779904"/>
          <c:w val="0.62900954474843929"/>
          <c:h val="0.857939327003024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поступило: 5 066,6</c:v>
                </c:pt>
              </c:strCache>
            </c:strRef>
          </c:tx>
          <c:explosion val="25"/>
          <c:dPt>
            <c:idx val="2"/>
            <c:bubble3D val="0"/>
            <c:explosion val="23"/>
          </c:dPt>
          <c:cat>
            <c:strRef>
              <c:f>Лист1!$A$2:$A$7</c:f>
              <c:strCache>
                <c:ptCount val="6"/>
                <c:pt idx="0">
                  <c:v>НДФЛ - 148,0</c:v>
                </c:pt>
                <c:pt idx="1">
                  <c:v>Акцизы - 268,4</c:v>
                </c:pt>
                <c:pt idx="2">
                  <c:v>Налог на имущество физ. лиц - 267,4</c:v>
                </c:pt>
                <c:pt idx="3">
                  <c:v>Земельный налог с организаций - 4 100,00</c:v>
                </c:pt>
                <c:pt idx="4">
                  <c:v>Земельный налог с физ. лиц - 253,0</c:v>
                </c:pt>
                <c:pt idx="5">
                  <c:v>Государственная пошлина -29,8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148</c:v>
                </c:pt>
                <c:pt idx="1">
                  <c:v>268.39999999999998</c:v>
                </c:pt>
                <c:pt idx="2">
                  <c:v>267.39999999999998</c:v>
                </c:pt>
                <c:pt idx="3">
                  <c:v>4100</c:v>
                </c:pt>
                <c:pt idx="4">
                  <c:v>253</c:v>
                </c:pt>
                <c:pt idx="5">
                  <c:v>29.8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9598178175134542"/>
          <c:y val="0.11471363855466794"/>
          <c:w val="0.39151826697618392"/>
          <c:h val="0.86522647466706604"/>
        </c:manualLayout>
      </c:layout>
      <c:overlay val="0"/>
      <c:txPr>
        <a:bodyPr/>
        <a:lstStyle/>
        <a:p>
          <a:pPr>
            <a:defRPr sz="1200">
              <a:latin typeface="Arial Black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latin typeface="Arial Black" pitchFamily="34" charset="0"/>
              </a:defRPr>
            </a:pPr>
            <a:r>
              <a:rPr lang="ru-RU" dirty="0"/>
              <a:t>Всего поступило: </a:t>
            </a:r>
            <a:r>
              <a:rPr lang="ru-RU" dirty="0" smtClean="0"/>
              <a:t>3510,5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4104744664224981E-3"/>
          <c:y val="0.12243534502172432"/>
          <c:w val="0.62900954474843929"/>
          <c:h val="0.857939327003024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поступило: 3 510,5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explosion val="17"/>
          <c:dPt>
            <c:idx val="0"/>
            <c:bubble3D val="0"/>
            <c:spPr>
              <a:solidFill>
                <a:srgbClr val="C6E7FC">
                  <a:lumMod val="90000"/>
                </a:srgb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2"/>
            <c:bubble3D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3"/>
            <c:bubble3D val="0"/>
            <c:spPr>
              <a:solidFill>
                <a:srgbClr val="05E0DB">
                  <a:lumMod val="40000"/>
                  <a:lumOff val="60000"/>
                </a:srgb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6"/>
            <c:bubble3D val="0"/>
            <c:spPr>
              <a:solidFill>
                <a:srgbClr val="FF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7"/>
            <c:bubble3D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cat>
            <c:strRef>
              <c:f>Лист1!$A$2:$A$9</c:f>
              <c:strCache>
                <c:ptCount val="8"/>
                <c:pt idx="0">
                  <c:v>Дотации на выравнивание  - 1 676,7</c:v>
                </c:pt>
                <c:pt idx="1">
                  <c:v>Повышение оплаты труда -  302,5</c:v>
                </c:pt>
                <c:pt idx="2">
                  <c:v>Обеспечение пожарной безопасности -  47,8</c:v>
                </c:pt>
                <c:pt idx="3">
                  <c:v>Содержание автомобильных дорог - 354,0</c:v>
                </c:pt>
                <c:pt idx="4">
                  <c:v>ППМИ - 634,5</c:v>
                </c:pt>
                <c:pt idx="5">
                  <c:v>Первичный воинский учет - 318,3</c:v>
                </c:pt>
                <c:pt idx="6">
                  <c:v>Пожертвование на ППМИ -52,0</c:v>
                </c:pt>
                <c:pt idx="7">
                  <c:v>Буртование свалок - 125,0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1676.6</c:v>
                </c:pt>
                <c:pt idx="1">
                  <c:v>302.39999999999998</c:v>
                </c:pt>
                <c:pt idx="2">
                  <c:v>47.8</c:v>
                </c:pt>
                <c:pt idx="3">
                  <c:v>354</c:v>
                </c:pt>
                <c:pt idx="4">
                  <c:v>634.5</c:v>
                </c:pt>
                <c:pt idx="5">
                  <c:v>318.2</c:v>
                </c:pt>
                <c:pt idx="6">
                  <c:v>52</c:v>
                </c:pt>
                <c:pt idx="7">
                  <c:v>125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Всего поступило: 3 510,6</c:v>
                </c:pt>
              </c:strCache>
            </c:strRef>
          </c:tx>
          <c:explosion val="25"/>
          <c:cat>
            <c:strRef>
              <c:f>Лист1!$A$2:$A$9</c:f>
              <c:strCache>
                <c:ptCount val="8"/>
                <c:pt idx="0">
                  <c:v>Дотации на выравнивание  - 1 676,7</c:v>
                </c:pt>
                <c:pt idx="1">
                  <c:v>Повышение оплаты труда -  302,5</c:v>
                </c:pt>
                <c:pt idx="2">
                  <c:v>Обеспечение пожарной безопасности -  47,8</c:v>
                </c:pt>
                <c:pt idx="3">
                  <c:v>Содержание автомобильных дорог - 354,0</c:v>
                </c:pt>
                <c:pt idx="4">
                  <c:v>ППМИ - 634,5</c:v>
                </c:pt>
                <c:pt idx="5">
                  <c:v>Первичный воинский учет - 318,3</c:v>
                </c:pt>
                <c:pt idx="6">
                  <c:v>Пожертвование на ППМИ -52,0</c:v>
                </c:pt>
                <c:pt idx="7">
                  <c:v>Буртование свалок - 125,0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47.759578407634237</c:v>
                </c:pt>
                <c:pt idx="1">
                  <c:v>8.6141575274177455</c:v>
                </c:pt>
                <c:pt idx="2">
                  <c:v>1.3616293975217206</c:v>
                </c:pt>
                <c:pt idx="3">
                  <c:v>10.084033613445378</c:v>
                </c:pt>
                <c:pt idx="4">
                  <c:v>18.074348383421164</c:v>
                </c:pt>
                <c:pt idx="5">
                  <c:v>9.0642358638370606</c:v>
                </c:pt>
                <c:pt idx="6">
                  <c:v>1.4812704742914116</c:v>
                </c:pt>
                <c:pt idx="7">
                  <c:v>3.5607463324312776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3930055529892393"/>
          <c:y val="0.16135725910334286"/>
          <c:w val="0.3481994934286054"/>
          <c:h val="0.78382525815449933"/>
        </c:manualLayout>
      </c:layout>
      <c:overlay val="0"/>
      <c:txPr>
        <a:bodyPr/>
        <a:lstStyle/>
        <a:p>
          <a:pPr>
            <a:defRPr sz="1000" kern="1100" baseline="0">
              <a:latin typeface="Arial Black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  <c:spPr>
        <a:solidFill>
          <a:schemeClr val="bg1">
            <a:lumMod val="9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323048927103338"/>
          <c:y val="4.7791535403787527E-2"/>
          <c:w val="0.83944752666370404"/>
          <c:h val="0.8627386505077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Утвержденные бюджетные назначения на 2018 год</c:v>
                </c:pt>
                <c:pt idx="1">
                  <c:v>Уточненные бюджетные назначения на 2018 год</c:v>
                </c:pt>
                <c:pt idx="2">
                  <c:v>Исполенные бюджетные назначения в 2018 году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7402</c:v>
                </c:pt>
                <c:pt idx="1">
                  <c:v>9987.1</c:v>
                </c:pt>
                <c:pt idx="2">
                  <c:v>9694.7999999999993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8933504"/>
        <c:axId val="88935040"/>
        <c:axId val="0"/>
      </c:bar3DChart>
      <c:catAx>
        <c:axId val="889335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Arial Black" pitchFamily="34" charset="0"/>
              </a:defRPr>
            </a:pPr>
            <a:endParaRPr lang="ru-RU"/>
          </a:p>
        </c:txPr>
        <c:crossAx val="88935040"/>
        <c:crosses val="autoZero"/>
        <c:auto val="1"/>
        <c:lblAlgn val="ctr"/>
        <c:lblOffset val="100"/>
        <c:noMultiLvlLbl val="0"/>
      </c:catAx>
      <c:valAx>
        <c:axId val="8893504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889335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888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9 694,8 тыс</a:t>
            </a:r>
            <a:r>
              <a:rPr lang="ru-RU" dirty="0"/>
              <a:t>. рублей</a:t>
            </a:r>
          </a:p>
        </c:rich>
      </c:tx>
      <c:layout>
        <c:manualLayout>
          <c:xMode val="edge"/>
          <c:yMode val="edge"/>
          <c:x val="0.31257551479361612"/>
          <c:y val="0.87485585516001263"/>
        </c:manualLayout>
      </c:layout>
      <c:overlay val="0"/>
    </c:title>
    <c:autoTitleDeleted val="0"/>
    <c:view3D>
      <c:rotX val="30"/>
      <c:rotY val="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4247596021139997"/>
          <c:w val="0.67187026041119235"/>
          <c:h val="0.675183053521903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9 694,80</c:v>
                </c:pt>
              </c:strCache>
            </c:strRef>
          </c:tx>
          <c:spPr>
            <a:effectLst>
              <a:outerShdw blurRad="50800" dist="38100" dir="5400000" rotWithShape="0">
                <a:srgbClr val="FF00FF">
                  <a:alpha val="35000"/>
                </a:srgbClr>
              </a:outerShdw>
            </a:effectLst>
          </c:spPr>
          <c:dPt>
            <c:idx val="0"/>
            <c:bubble3D val="0"/>
            <c:spPr>
              <a:solidFill>
                <a:srgbClr val="00FF00"/>
              </a:solidFill>
              <a:effectLst>
                <a:outerShdw blurRad="50800" dist="38100" dir="5400000" rotWithShape="0">
                  <a:srgbClr val="FF00FF">
                    <a:alpha val="35000"/>
                  </a:srgbClr>
                </a:outerShdw>
              </a:effectLst>
            </c:spPr>
          </c:dPt>
          <c:dPt>
            <c:idx val="1"/>
            <c:bubble3D val="0"/>
            <c:spPr>
              <a:solidFill>
                <a:srgbClr val="00CCFF"/>
              </a:solidFill>
              <a:ln>
                <a:noFill/>
              </a:ln>
              <a:effectLst>
                <a:outerShdw blurRad="50800" dist="38100" dir="5400000" rotWithShape="0">
                  <a:srgbClr val="FF00FF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solidFill>
                <a:srgbClr val="FF9900"/>
              </a:solidFill>
              <a:ln>
                <a:noFill/>
              </a:ln>
              <a:effectLst>
                <a:outerShdw blurRad="50800" dist="38100" dir="5400000" rotWithShape="0">
                  <a:srgbClr val="FF00FF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solidFill>
                <a:srgbClr val="660066"/>
              </a:solidFill>
              <a:effectLst>
                <a:outerShdw blurRad="50800" dist="38100" dir="5400000" rotWithShape="0">
                  <a:srgbClr val="FF00FF">
                    <a:alpha val="35000"/>
                  </a:srgbClr>
                </a:outerShdw>
              </a:effectLst>
            </c:spPr>
          </c:dPt>
          <c:dPt>
            <c:idx val="4"/>
            <c:bubble3D val="0"/>
            <c:spPr>
              <a:solidFill>
                <a:srgbClr val="FFFF00"/>
              </a:solidFill>
              <a:effectLst>
                <a:outerShdw blurRad="50800" dist="38100" dir="5400000" rotWithShape="0">
                  <a:srgbClr val="FF00FF">
                    <a:alpha val="35000"/>
                  </a:srgbClr>
                </a:outerShdw>
              </a:effectLst>
            </c:spPr>
          </c:dPt>
          <c:dPt>
            <c:idx val="5"/>
            <c:bubble3D val="0"/>
            <c:spPr>
              <a:solidFill>
                <a:srgbClr val="0000FF"/>
              </a:solidFill>
              <a:effectLst>
                <a:outerShdw blurRad="50800" dist="38100" dir="5400000" rotWithShape="0">
                  <a:srgbClr val="FF00FF">
                    <a:alpha val="35000"/>
                  </a:srgbClr>
                </a:outerShdw>
              </a:effectLst>
            </c:spPr>
          </c:dPt>
          <c:dPt>
            <c:idx val="6"/>
            <c:bubble3D val="0"/>
            <c:spPr>
              <a:gradFill flip="none" rotWithShape="1">
                <a:gsLst>
                  <a:gs pos="0">
                    <a:srgbClr val="FF0000">
                      <a:tint val="66000"/>
                      <a:satMod val="160000"/>
                    </a:srgbClr>
                  </a:gs>
                  <a:gs pos="50000">
                    <a:srgbClr val="FF0000">
                      <a:tint val="44500"/>
                      <a:satMod val="160000"/>
                    </a:srgbClr>
                  </a:gs>
                  <a:gs pos="100000">
                    <a:srgbClr val="FF0000">
                      <a:tint val="23500"/>
                      <a:satMod val="16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50800" dist="38100" dir="5400000" rotWithShape="0">
                  <a:srgbClr val="FF00FF">
                    <a:alpha val="35000"/>
                  </a:srgbClr>
                </a:outerShdw>
              </a:effectLst>
            </c:spPr>
          </c:dPt>
          <c:dPt>
            <c:idx val="7"/>
            <c:bubble3D val="0"/>
          </c:dPt>
          <c:dPt>
            <c:idx val="8"/>
            <c:bubble3D val="0"/>
            <c:spPr>
              <a:solidFill>
                <a:srgbClr val="CCFF33"/>
              </a:solidFill>
              <a:effectLst>
                <a:outerShdw blurRad="50800" dist="38100" dir="5400000" rotWithShape="0">
                  <a:srgbClr val="FF00FF">
                    <a:alpha val="35000"/>
                  </a:srgbClr>
                </a:outerShdw>
              </a:effectLst>
            </c:spPr>
          </c:dPt>
          <c:dPt>
            <c:idx val="9"/>
            <c:bubble3D val="0"/>
            <c:spPr>
              <a:solidFill>
                <a:srgbClr val="FF5050"/>
              </a:solidFill>
              <a:effectLst>
                <a:outerShdw blurRad="50800" dist="38100" dir="5400000" rotWithShape="0">
                  <a:srgbClr val="FF00FF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1.1807407163874871E-2"/>
                  <c:y val="-0.106789880431613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0102-6,6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159850856977083E-2"/>
                  <c:y val="-6.001579249529881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0103- 5,2%</a:t>
                    </a:r>
                    <a:endParaRPr lang="en-US" dirty="0"/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24939933036546671"/>
                  <c:y val="-7.872120268625959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0104 – 24,0%</a:t>
                    </a:r>
                    <a:endParaRPr lang="en-US" dirty="0"/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6183559919923301E-2"/>
                  <c:y val="1.565540775071546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0113 – 9,2%</a:t>
                    </a:r>
                    <a:endParaRPr lang="en-US" dirty="0"/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5892750849788226E-2"/>
                  <c:y val="-0.1212585814573804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0203 -</a:t>
                    </a:r>
                    <a:r>
                      <a:rPr lang="en-US" dirty="0" smtClean="0"/>
                      <a:t>3,3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8189551038981452E-2"/>
                  <c:y val="3.884697967611858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0310 - </a:t>
                    </a:r>
                    <a:r>
                      <a:rPr lang="en-US" dirty="0" smtClean="0"/>
                      <a:t>0,8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2249733179952127E-2"/>
                  <c:y val="-9.705512001291183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0409 - </a:t>
                    </a:r>
                    <a:r>
                      <a:rPr lang="en-US" dirty="0" smtClean="0"/>
                      <a:t>6,5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3.8639814885183595E-2"/>
                  <c:y val="3.252376688302750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0412 - </a:t>
                    </a:r>
                    <a:r>
                      <a:rPr lang="en-US" dirty="0" smtClean="0"/>
                      <a:t>0,3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6.1447677544490854E-2"/>
                  <c:y val="-0.1120260035134646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0503 – 19,6%</a:t>
                    </a:r>
                    <a:endParaRPr lang="en-US" dirty="0"/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6.1351263577611947E-2"/>
                  <c:y val="3.034370794265642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0505 - </a:t>
                    </a:r>
                    <a:r>
                      <a:rPr lang="en-US" dirty="0" smtClean="0"/>
                      <a:t>10,3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8.2429811340170661E-2"/>
                  <c:y val="5.496227074149604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0801 - </a:t>
                    </a:r>
                    <a:r>
                      <a:rPr lang="en-US" dirty="0" smtClean="0"/>
                      <a:t>12,7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8.1320637686933345E-2"/>
                  <c:y val="-2.407057783168672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1001 - </a:t>
                    </a:r>
                    <a:r>
                      <a:rPr lang="en-US" dirty="0" smtClean="0"/>
                      <a:t>0,2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3.3713733833254107E-2"/>
                  <c:y val="-3.782028469263033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1003 - </a:t>
                    </a:r>
                    <a:r>
                      <a:rPr lang="en-US" dirty="0" smtClean="0"/>
                      <a:t>0,2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1.9688268055614553E-2"/>
                  <c:y val="-9.4745024808607581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7.8753072222458205E-3"/>
                  <c:y val="-6.1057904876658221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spPr>
              <a:ln cmpd="sng"/>
            </c:spPr>
            <c:txPr>
              <a:bodyPr/>
              <a:lstStyle/>
              <a:p>
                <a:pPr>
                  <a:defRPr sz="1182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Лист1!$A$2:$A$14</c:f>
              <c:strCache>
                <c:ptCount val="13"/>
                <c:pt idx="0">
                  <c:v>Функционирование высшего должностного лица - 643,7</c:v>
                </c:pt>
                <c:pt idx="1">
                  <c:v>Функционирование законодательных органов - 506,0</c:v>
                </c:pt>
                <c:pt idx="2">
                  <c:v>Функционирование аппарата управления -2 330,3</c:v>
                </c:pt>
                <c:pt idx="3">
                  <c:v>Общегосударственные вопросы -888,9</c:v>
                </c:pt>
                <c:pt idx="4">
                  <c:v>ВУС -318,3</c:v>
                </c:pt>
                <c:pt idx="5">
                  <c:v>Пожарная безопасность -75,8</c:v>
                </c:pt>
                <c:pt idx="6">
                  <c:v>Дорожное хозяйство -626,0</c:v>
                </c:pt>
                <c:pt idx="7">
                  <c:v>Межевание- 31,0</c:v>
                </c:pt>
                <c:pt idx="8">
                  <c:v>Благоустройство - 1 948,9</c:v>
                </c:pt>
                <c:pt idx="9">
                  <c:v>Жилищно-коммунальное хозяйство -1 030,0</c:v>
                </c:pt>
                <c:pt idx="10">
                  <c:v>Культура - 1 261,2</c:v>
                </c:pt>
                <c:pt idx="11">
                  <c:v>Пенсионное обеспечение - 19,7</c:v>
                </c:pt>
                <c:pt idx="12">
                  <c:v>Социальное обеспечение - 15,0</c:v>
                </c:pt>
              </c:strCache>
            </c:strRef>
          </c:cat>
          <c:val>
            <c:numRef>
              <c:f>Лист1!$B$2:$B$14</c:f>
              <c:numCache>
                <c:formatCode>0.0%</c:formatCode>
                <c:ptCount val="13"/>
                <c:pt idx="0">
                  <c:v>6.6396418698683846E-2</c:v>
                </c:pt>
                <c:pt idx="1">
                  <c:v>5.2192928167677524E-2</c:v>
                </c:pt>
                <c:pt idx="2">
                  <c:v>0.24036596938565008</c:v>
                </c:pt>
                <c:pt idx="3">
                  <c:v>9.1688327763337046E-2</c:v>
                </c:pt>
                <c:pt idx="4">
                  <c:v>3.2832033667533116E-2</c:v>
                </c:pt>
                <c:pt idx="5">
                  <c:v>7.8186244172133521E-3</c:v>
                </c:pt>
                <c:pt idx="6">
                  <c:v>6.4570697693608944E-2</c:v>
                </c:pt>
                <c:pt idx="7">
                  <c:v>3.0999999999999999E-3</c:v>
                </c:pt>
                <c:pt idx="8">
                  <c:v>0.19600000000000001</c:v>
                </c:pt>
                <c:pt idx="9">
                  <c:v>0.10299999999999999</c:v>
                </c:pt>
                <c:pt idx="10">
                  <c:v>0.127</c:v>
                </c:pt>
                <c:pt idx="11">
                  <c:v>2E-3</c:v>
                </c:pt>
                <c:pt idx="12">
                  <c:v>2E-3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049">
          <a:noFill/>
        </a:ln>
      </c:spPr>
    </c:plotArea>
    <c:legend>
      <c:legendPos val="r"/>
      <c:layout>
        <c:manualLayout>
          <c:xMode val="edge"/>
          <c:yMode val="edge"/>
          <c:x val="0.68580397326818954"/>
          <c:y val="1.9114788032252765E-3"/>
          <c:w val="0.31149093104631104"/>
          <c:h val="0.97131679807875282"/>
        </c:manualLayout>
      </c:layout>
      <c:overlay val="0"/>
      <c:txPr>
        <a:bodyPr/>
        <a:lstStyle/>
        <a:p>
          <a:pPr>
            <a:defRPr sz="1000">
              <a:latin typeface="Arial Black" pitchFamily="34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88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97CC2E-67E5-46F1-8C08-C4D7352B6049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7397F18F-BDE2-4374-9E3F-8542277DFC8C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Arial Black" pitchFamily="34" charset="0"/>
            </a:rPr>
            <a:t>3. </a:t>
          </a:r>
        </a:p>
        <a:p>
          <a:r>
            <a:rPr lang="ru-RU" sz="2000" dirty="0" smtClean="0">
              <a:solidFill>
                <a:schemeClr val="tx1"/>
              </a:solidFill>
              <a:latin typeface="Arial Black" pitchFamily="34" charset="0"/>
            </a:rPr>
            <a:t>Отчетность</a:t>
          </a:r>
          <a:endParaRPr lang="ru-RU" sz="2000" dirty="0">
            <a:solidFill>
              <a:schemeClr val="tx1"/>
            </a:solidFill>
            <a:latin typeface="Arial Black" pitchFamily="34" charset="0"/>
          </a:endParaRPr>
        </a:p>
      </dgm:t>
    </dgm:pt>
    <dgm:pt modelId="{4CE8C3AE-47BA-4B24-8200-17C9C24F0690}" type="parTrans" cxnId="{BA235346-516C-48CE-8998-8AC2D9A4F3ED}">
      <dgm:prSet/>
      <dgm:spPr/>
      <dgm:t>
        <a:bodyPr/>
        <a:lstStyle/>
        <a:p>
          <a:endParaRPr lang="ru-RU"/>
        </a:p>
      </dgm:t>
    </dgm:pt>
    <dgm:pt modelId="{D3810EC6-5B2D-44DC-A77A-C24F38972405}" type="sibTrans" cxnId="{BA235346-516C-48CE-8998-8AC2D9A4F3ED}">
      <dgm:prSet/>
      <dgm:spPr/>
      <dgm:t>
        <a:bodyPr/>
        <a:lstStyle/>
        <a:p>
          <a:endParaRPr lang="ru-RU"/>
        </a:p>
      </dgm:t>
    </dgm:pt>
    <dgm:pt modelId="{23B19163-B8F5-4FF4-90F1-30C1F0498A69}">
      <dgm:prSet phldrT="[Текст]" custT="1"/>
      <dgm:spPr>
        <a:solidFill>
          <a:srgbClr val="92D050"/>
        </a:solidFill>
      </dgm:spPr>
      <dgm:t>
        <a:bodyPr/>
        <a:lstStyle/>
        <a:p>
          <a:pPr algn="ctr"/>
          <a:r>
            <a:rPr lang="ru-RU" sz="1300" dirty="0" smtClean="0">
              <a:solidFill>
                <a:schemeClr val="tx1"/>
              </a:solidFill>
              <a:latin typeface="Arial Black" pitchFamily="34" charset="0"/>
            </a:rPr>
            <a:t>1. Планирование</a:t>
          </a:r>
          <a:endParaRPr lang="ru-RU" sz="1300" dirty="0">
            <a:solidFill>
              <a:schemeClr val="tx1"/>
            </a:solidFill>
            <a:latin typeface="Arial Black" pitchFamily="34" charset="0"/>
          </a:endParaRPr>
        </a:p>
      </dgm:t>
    </dgm:pt>
    <dgm:pt modelId="{811B2D65-A235-4881-8615-155EEB5609BF}" type="sibTrans" cxnId="{559E1D1D-1373-4C99-AEAF-6FF5FC820E13}">
      <dgm:prSet/>
      <dgm:spPr/>
      <dgm:t>
        <a:bodyPr/>
        <a:lstStyle/>
        <a:p>
          <a:endParaRPr lang="ru-RU"/>
        </a:p>
      </dgm:t>
    </dgm:pt>
    <dgm:pt modelId="{DE0F68E2-016A-4B4E-89B0-2CFAC394D7E6}" type="parTrans" cxnId="{559E1D1D-1373-4C99-AEAF-6FF5FC820E13}">
      <dgm:prSet/>
      <dgm:spPr/>
      <dgm:t>
        <a:bodyPr/>
        <a:lstStyle/>
        <a:p>
          <a:endParaRPr lang="ru-RU"/>
        </a:p>
      </dgm:t>
    </dgm:pt>
    <dgm:pt modelId="{0065518D-857E-4986-ACF1-8DE62C27DEE7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Arial Black" pitchFamily="34" charset="0"/>
            </a:rPr>
            <a:t>   </a:t>
          </a:r>
          <a:r>
            <a:rPr lang="ru-RU" sz="1300" dirty="0" smtClean="0">
              <a:solidFill>
                <a:schemeClr val="tx1"/>
              </a:solidFill>
              <a:latin typeface="Arial Black" pitchFamily="34" charset="0"/>
            </a:rPr>
            <a:t>2. Исполнение</a:t>
          </a:r>
          <a:endParaRPr lang="ru-RU" sz="1300" dirty="0">
            <a:solidFill>
              <a:schemeClr val="tx1"/>
            </a:solidFill>
            <a:latin typeface="Arial Black" pitchFamily="34" charset="0"/>
          </a:endParaRPr>
        </a:p>
      </dgm:t>
    </dgm:pt>
    <dgm:pt modelId="{E6C5E6E0-782B-4504-8EC0-FF66CB614A04}" type="sibTrans" cxnId="{9343516C-656A-4AAE-B2EF-AFA1B2314E09}">
      <dgm:prSet/>
      <dgm:spPr/>
      <dgm:t>
        <a:bodyPr/>
        <a:lstStyle/>
        <a:p>
          <a:endParaRPr lang="ru-RU"/>
        </a:p>
      </dgm:t>
    </dgm:pt>
    <dgm:pt modelId="{A253E467-5EE6-404F-8546-20193099E461}" type="parTrans" cxnId="{9343516C-656A-4AAE-B2EF-AFA1B2314E09}">
      <dgm:prSet/>
      <dgm:spPr/>
      <dgm:t>
        <a:bodyPr/>
        <a:lstStyle/>
        <a:p>
          <a:endParaRPr lang="ru-RU"/>
        </a:p>
      </dgm:t>
    </dgm:pt>
    <dgm:pt modelId="{4DE4D4F7-20D5-42AC-9124-AEE984CEB903}" type="pres">
      <dgm:prSet presAssocID="{D497CC2E-67E5-46F1-8C08-C4D7352B6049}" presName="compositeShape" presStyleCnt="0">
        <dgm:presLayoutVars>
          <dgm:chMax val="7"/>
          <dgm:dir/>
          <dgm:resizeHandles val="exact"/>
        </dgm:presLayoutVars>
      </dgm:prSet>
      <dgm:spPr/>
    </dgm:pt>
    <dgm:pt modelId="{31F1279B-1057-410A-B25B-93DE7BAD76D7}" type="pres">
      <dgm:prSet presAssocID="{D497CC2E-67E5-46F1-8C08-C4D7352B6049}" presName="wedge1" presStyleLbl="node1" presStyleIdx="0" presStyleCnt="3" custScaleX="99463" custLinFactNeighborX="672" custLinFactNeighborY="421"/>
      <dgm:spPr/>
      <dgm:t>
        <a:bodyPr/>
        <a:lstStyle/>
        <a:p>
          <a:endParaRPr lang="ru-RU"/>
        </a:p>
      </dgm:t>
    </dgm:pt>
    <dgm:pt modelId="{A528DE9B-B5C1-4A4A-9447-BC6633ABE684}" type="pres">
      <dgm:prSet presAssocID="{D497CC2E-67E5-46F1-8C08-C4D7352B6049}" presName="dummy1a" presStyleCnt="0"/>
      <dgm:spPr/>
    </dgm:pt>
    <dgm:pt modelId="{91621C77-ADD8-46E8-B860-0892EC778643}" type="pres">
      <dgm:prSet presAssocID="{D497CC2E-67E5-46F1-8C08-C4D7352B6049}" presName="dummy1b" presStyleCnt="0"/>
      <dgm:spPr/>
    </dgm:pt>
    <dgm:pt modelId="{505AD2AF-E19E-4D7C-8E21-488DC128FEC4}" type="pres">
      <dgm:prSet presAssocID="{D497CC2E-67E5-46F1-8C08-C4D7352B6049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335EA4-891D-4E56-BDE6-B1C2EFB78A0E}" type="pres">
      <dgm:prSet presAssocID="{D497CC2E-67E5-46F1-8C08-C4D7352B6049}" presName="wedge2" presStyleLbl="node1" presStyleIdx="1" presStyleCnt="3"/>
      <dgm:spPr/>
      <dgm:t>
        <a:bodyPr/>
        <a:lstStyle/>
        <a:p>
          <a:endParaRPr lang="ru-RU"/>
        </a:p>
      </dgm:t>
    </dgm:pt>
    <dgm:pt modelId="{0BE7BB49-7DB7-42AA-BA70-F6F3412CB6D0}" type="pres">
      <dgm:prSet presAssocID="{D497CC2E-67E5-46F1-8C08-C4D7352B6049}" presName="dummy2a" presStyleCnt="0"/>
      <dgm:spPr/>
    </dgm:pt>
    <dgm:pt modelId="{8180F9B1-6CF5-4860-A038-8A7919086AA9}" type="pres">
      <dgm:prSet presAssocID="{D497CC2E-67E5-46F1-8C08-C4D7352B6049}" presName="dummy2b" presStyleCnt="0"/>
      <dgm:spPr/>
    </dgm:pt>
    <dgm:pt modelId="{7C394592-4D7D-4B33-97B4-20CF36809BD8}" type="pres">
      <dgm:prSet presAssocID="{D497CC2E-67E5-46F1-8C08-C4D7352B6049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4800DF-8E12-4648-8236-AF0744B864E6}" type="pres">
      <dgm:prSet presAssocID="{D497CC2E-67E5-46F1-8C08-C4D7352B6049}" presName="wedge3" presStyleLbl="node1" presStyleIdx="2" presStyleCnt="3" custScaleX="104210" custScaleY="105457" custLinFactNeighborX="-674" custLinFactNeighborY="204"/>
      <dgm:spPr/>
      <dgm:t>
        <a:bodyPr/>
        <a:lstStyle/>
        <a:p>
          <a:endParaRPr lang="ru-RU"/>
        </a:p>
      </dgm:t>
    </dgm:pt>
    <dgm:pt modelId="{5B96F348-0B60-4EB6-A99B-399BCB6F8A8D}" type="pres">
      <dgm:prSet presAssocID="{D497CC2E-67E5-46F1-8C08-C4D7352B6049}" presName="dummy3a" presStyleCnt="0"/>
      <dgm:spPr/>
    </dgm:pt>
    <dgm:pt modelId="{A66A7210-439E-4525-874D-899733F6BF9C}" type="pres">
      <dgm:prSet presAssocID="{D497CC2E-67E5-46F1-8C08-C4D7352B6049}" presName="dummy3b" presStyleCnt="0"/>
      <dgm:spPr/>
    </dgm:pt>
    <dgm:pt modelId="{A564718D-A1C1-454F-9A0A-A8CA8135F852}" type="pres">
      <dgm:prSet presAssocID="{D497CC2E-67E5-46F1-8C08-C4D7352B6049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4A036C-BEC1-4067-845A-57C56F902913}" type="pres">
      <dgm:prSet presAssocID="{E6C5E6E0-782B-4504-8EC0-FF66CB614A04}" presName="arrowWedge1" presStyleLbl="fgSibTrans2D1" presStyleIdx="0" presStyleCnt="3"/>
      <dgm:spPr/>
    </dgm:pt>
    <dgm:pt modelId="{CC8CCC8B-82B5-46D5-88A2-C4EBE2DDBB4B}" type="pres">
      <dgm:prSet presAssocID="{D3810EC6-5B2D-44DC-A77A-C24F38972405}" presName="arrowWedge2" presStyleLbl="fgSibTrans2D1" presStyleIdx="1" presStyleCnt="3"/>
      <dgm:spPr/>
    </dgm:pt>
    <dgm:pt modelId="{6AD0428F-CD59-4D08-AFFF-909746CE6A44}" type="pres">
      <dgm:prSet presAssocID="{811B2D65-A235-4881-8615-155EEB5609BF}" presName="arrowWedge3" presStyleLbl="fgSibTrans2D1" presStyleIdx="2" presStyleCnt="3" custLinFactNeighborX="171" custLinFactNeighborY="-165"/>
      <dgm:spPr/>
    </dgm:pt>
  </dgm:ptLst>
  <dgm:cxnLst>
    <dgm:cxn modelId="{12E0009A-7527-4C82-8937-677F78DDDBCE}" type="presOf" srcId="{23B19163-B8F5-4FF4-90F1-30C1F0498A69}" destId="{CC4800DF-8E12-4648-8236-AF0744B864E6}" srcOrd="0" destOrd="0" presId="urn:microsoft.com/office/officeart/2005/8/layout/cycle8"/>
    <dgm:cxn modelId="{F92B622D-E76A-4191-BDAB-FEB30F2B1781}" type="presOf" srcId="{7397F18F-BDE2-4374-9E3F-8542277DFC8C}" destId="{7C394592-4D7D-4B33-97B4-20CF36809BD8}" srcOrd="1" destOrd="0" presId="urn:microsoft.com/office/officeart/2005/8/layout/cycle8"/>
    <dgm:cxn modelId="{559E1D1D-1373-4C99-AEAF-6FF5FC820E13}" srcId="{D497CC2E-67E5-46F1-8C08-C4D7352B6049}" destId="{23B19163-B8F5-4FF4-90F1-30C1F0498A69}" srcOrd="2" destOrd="0" parTransId="{DE0F68E2-016A-4B4E-89B0-2CFAC394D7E6}" sibTransId="{811B2D65-A235-4881-8615-155EEB5609BF}"/>
    <dgm:cxn modelId="{87761769-84F2-456A-8608-C8B1F7720C26}" type="presOf" srcId="{23B19163-B8F5-4FF4-90F1-30C1F0498A69}" destId="{A564718D-A1C1-454F-9A0A-A8CA8135F852}" srcOrd="1" destOrd="0" presId="urn:microsoft.com/office/officeart/2005/8/layout/cycle8"/>
    <dgm:cxn modelId="{117203B0-DE9A-4844-A26F-EAA554D5E2B4}" type="presOf" srcId="{D497CC2E-67E5-46F1-8C08-C4D7352B6049}" destId="{4DE4D4F7-20D5-42AC-9124-AEE984CEB903}" srcOrd="0" destOrd="0" presId="urn:microsoft.com/office/officeart/2005/8/layout/cycle8"/>
    <dgm:cxn modelId="{BA235346-516C-48CE-8998-8AC2D9A4F3ED}" srcId="{D497CC2E-67E5-46F1-8C08-C4D7352B6049}" destId="{7397F18F-BDE2-4374-9E3F-8542277DFC8C}" srcOrd="1" destOrd="0" parTransId="{4CE8C3AE-47BA-4B24-8200-17C9C24F0690}" sibTransId="{D3810EC6-5B2D-44DC-A77A-C24F38972405}"/>
    <dgm:cxn modelId="{9343516C-656A-4AAE-B2EF-AFA1B2314E09}" srcId="{D497CC2E-67E5-46F1-8C08-C4D7352B6049}" destId="{0065518D-857E-4986-ACF1-8DE62C27DEE7}" srcOrd="0" destOrd="0" parTransId="{A253E467-5EE6-404F-8546-20193099E461}" sibTransId="{E6C5E6E0-782B-4504-8EC0-FF66CB614A04}"/>
    <dgm:cxn modelId="{3E2ACE2D-9D73-4E90-8C92-51A7B3748DF9}" type="presOf" srcId="{0065518D-857E-4986-ACF1-8DE62C27DEE7}" destId="{31F1279B-1057-410A-B25B-93DE7BAD76D7}" srcOrd="0" destOrd="0" presId="urn:microsoft.com/office/officeart/2005/8/layout/cycle8"/>
    <dgm:cxn modelId="{0FC0CA89-D9F7-4F38-BD79-582B8D71848C}" type="presOf" srcId="{7397F18F-BDE2-4374-9E3F-8542277DFC8C}" destId="{D4335EA4-891D-4E56-BDE6-B1C2EFB78A0E}" srcOrd="0" destOrd="0" presId="urn:microsoft.com/office/officeart/2005/8/layout/cycle8"/>
    <dgm:cxn modelId="{73879196-3FD6-4F39-B9F4-7890F21F7C0F}" type="presOf" srcId="{0065518D-857E-4986-ACF1-8DE62C27DEE7}" destId="{505AD2AF-E19E-4D7C-8E21-488DC128FEC4}" srcOrd="1" destOrd="0" presId="urn:microsoft.com/office/officeart/2005/8/layout/cycle8"/>
    <dgm:cxn modelId="{CA37A0AD-F007-4F57-9463-9FF5E63EEC56}" type="presParOf" srcId="{4DE4D4F7-20D5-42AC-9124-AEE984CEB903}" destId="{31F1279B-1057-410A-B25B-93DE7BAD76D7}" srcOrd="0" destOrd="0" presId="urn:microsoft.com/office/officeart/2005/8/layout/cycle8"/>
    <dgm:cxn modelId="{29B72BFE-F639-4ABA-9A9D-3A590041EC9A}" type="presParOf" srcId="{4DE4D4F7-20D5-42AC-9124-AEE984CEB903}" destId="{A528DE9B-B5C1-4A4A-9447-BC6633ABE684}" srcOrd="1" destOrd="0" presId="urn:microsoft.com/office/officeart/2005/8/layout/cycle8"/>
    <dgm:cxn modelId="{9B4C2586-AA66-4E31-8C71-9787BFA2BD45}" type="presParOf" srcId="{4DE4D4F7-20D5-42AC-9124-AEE984CEB903}" destId="{91621C77-ADD8-46E8-B860-0892EC778643}" srcOrd="2" destOrd="0" presId="urn:microsoft.com/office/officeart/2005/8/layout/cycle8"/>
    <dgm:cxn modelId="{FED1EB4F-5107-4FA0-9164-9CF1C2FCEBDF}" type="presParOf" srcId="{4DE4D4F7-20D5-42AC-9124-AEE984CEB903}" destId="{505AD2AF-E19E-4D7C-8E21-488DC128FEC4}" srcOrd="3" destOrd="0" presId="urn:microsoft.com/office/officeart/2005/8/layout/cycle8"/>
    <dgm:cxn modelId="{2DF3AFC2-5735-4A87-A112-BB575C62B215}" type="presParOf" srcId="{4DE4D4F7-20D5-42AC-9124-AEE984CEB903}" destId="{D4335EA4-891D-4E56-BDE6-B1C2EFB78A0E}" srcOrd="4" destOrd="0" presId="urn:microsoft.com/office/officeart/2005/8/layout/cycle8"/>
    <dgm:cxn modelId="{54ACD248-D7C5-4056-B114-0A1BAC0964F3}" type="presParOf" srcId="{4DE4D4F7-20D5-42AC-9124-AEE984CEB903}" destId="{0BE7BB49-7DB7-42AA-BA70-F6F3412CB6D0}" srcOrd="5" destOrd="0" presId="urn:microsoft.com/office/officeart/2005/8/layout/cycle8"/>
    <dgm:cxn modelId="{CE73AA4A-F518-42E0-A5B9-264F75AD8BB7}" type="presParOf" srcId="{4DE4D4F7-20D5-42AC-9124-AEE984CEB903}" destId="{8180F9B1-6CF5-4860-A038-8A7919086AA9}" srcOrd="6" destOrd="0" presId="urn:microsoft.com/office/officeart/2005/8/layout/cycle8"/>
    <dgm:cxn modelId="{7EF47026-07A2-4567-81A8-86E046C17F07}" type="presParOf" srcId="{4DE4D4F7-20D5-42AC-9124-AEE984CEB903}" destId="{7C394592-4D7D-4B33-97B4-20CF36809BD8}" srcOrd="7" destOrd="0" presId="urn:microsoft.com/office/officeart/2005/8/layout/cycle8"/>
    <dgm:cxn modelId="{34ACEAE6-9E12-482A-AB4D-2ED358D71B90}" type="presParOf" srcId="{4DE4D4F7-20D5-42AC-9124-AEE984CEB903}" destId="{CC4800DF-8E12-4648-8236-AF0744B864E6}" srcOrd="8" destOrd="0" presId="urn:microsoft.com/office/officeart/2005/8/layout/cycle8"/>
    <dgm:cxn modelId="{54164E8E-B038-44F3-A83B-68C7354E506D}" type="presParOf" srcId="{4DE4D4F7-20D5-42AC-9124-AEE984CEB903}" destId="{5B96F348-0B60-4EB6-A99B-399BCB6F8A8D}" srcOrd="9" destOrd="0" presId="urn:microsoft.com/office/officeart/2005/8/layout/cycle8"/>
    <dgm:cxn modelId="{03074FCD-18CF-4599-A554-6D70B73E9AF3}" type="presParOf" srcId="{4DE4D4F7-20D5-42AC-9124-AEE984CEB903}" destId="{A66A7210-439E-4525-874D-899733F6BF9C}" srcOrd="10" destOrd="0" presId="urn:microsoft.com/office/officeart/2005/8/layout/cycle8"/>
    <dgm:cxn modelId="{535C2C71-2F80-41BF-A224-53AB43B9C943}" type="presParOf" srcId="{4DE4D4F7-20D5-42AC-9124-AEE984CEB903}" destId="{A564718D-A1C1-454F-9A0A-A8CA8135F852}" srcOrd="11" destOrd="0" presId="urn:microsoft.com/office/officeart/2005/8/layout/cycle8"/>
    <dgm:cxn modelId="{995D514E-401F-4F34-8E21-030DF4A271C3}" type="presParOf" srcId="{4DE4D4F7-20D5-42AC-9124-AEE984CEB903}" destId="{4E4A036C-BEC1-4067-845A-57C56F902913}" srcOrd="12" destOrd="0" presId="urn:microsoft.com/office/officeart/2005/8/layout/cycle8"/>
    <dgm:cxn modelId="{D8A61BD5-DAD6-4CEE-A48C-58328655E054}" type="presParOf" srcId="{4DE4D4F7-20D5-42AC-9124-AEE984CEB903}" destId="{CC8CCC8B-82B5-46D5-88A2-C4EBE2DDBB4B}" srcOrd="13" destOrd="0" presId="urn:microsoft.com/office/officeart/2005/8/layout/cycle8"/>
    <dgm:cxn modelId="{4E278A77-9F76-4416-97C6-802AEF8F567E}" type="presParOf" srcId="{4DE4D4F7-20D5-42AC-9124-AEE984CEB903}" destId="{6AD0428F-CD59-4D08-AFFF-909746CE6A44}" srcOrd="14" destOrd="0" presId="urn:microsoft.com/office/officeart/2005/8/layout/cycle8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F1279B-1057-410A-B25B-93DE7BAD76D7}">
      <dsp:nvSpPr>
        <dsp:cNvPr id="0" name=""/>
        <dsp:cNvSpPr/>
      </dsp:nvSpPr>
      <dsp:spPr>
        <a:xfrm>
          <a:off x="2617882" y="366293"/>
          <a:ext cx="3825617" cy="3846271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Arial Black" pitchFamily="34" charset="0"/>
            </a:rPr>
            <a:t>   </a:t>
          </a:r>
          <a:r>
            <a:rPr lang="ru-RU" sz="1300" kern="1200" dirty="0" smtClean="0">
              <a:solidFill>
                <a:schemeClr val="tx1"/>
              </a:solidFill>
              <a:latin typeface="Arial Black" pitchFamily="34" charset="0"/>
            </a:rPr>
            <a:t>2. Исполнение</a:t>
          </a:r>
          <a:endParaRPr lang="ru-RU" sz="1300" kern="1200" dirty="0">
            <a:solidFill>
              <a:schemeClr val="tx1"/>
            </a:solidFill>
            <a:latin typeface="Arial Black" pitchFamily="34" charset="0"/>
          </a:endParaRPr>
        </a:p>
      </dsp:txBody>
      <dsp:txXfrm>
        <a:off x="4634074" y="1181337"/>
        <a:ext cx="1366291" cy="1144723"/>
      </dsp:txXfrm>
    </dsp:sp>
    <dsp:sp modelId="{D4335EA4-891D-4E56-BDE6-B1C2EFB78A0E}">
      <dsp:nvSpPr>
        <dsp:cNvPr id="0" name=""/>
        <dsp:cNvSpPr/>
      </dsp:nvSpPr>
      <dsp:spPr>
        <a:xfrm>
          <a:off x="2502493" y="487467"/>
          <a:ext cx="3846271" cy="3846271"/>
        </a:xfrm>
        <a:prstGeom prst="pie">
          <a:avLst>
            <a:gd name="adj1" fmla="val 1800000"/>
            <a:gd name="adj2" fmla="val 9000000"/>
          </a:avLst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Arial Black" pitchFamily="34" charset="0"/>
            </a:rPr>
            <a:t>3.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Arial Black" pitchFamily="34" charset="0"/>
            </a:rPr>
            <a:t>Отчетность</a:t>
          </a:r>
          <a:endParaRPr lang="ru-RU" sz="2000" kern="1200" dirty="0">
            <a:solidFill>
              <a:schemeClr val="tx1"/>
            </a:solidFill>
            <a:latin typeface="Arial Black" pitchFamily="34" charset="0"/>
          </a:endParaRPr>
        </a:p>
      </dsp:txBody>
      <dsp:txXfrm>
        <a:off x="3418272" y="2982965"/>
        <a:ext cx="2060502" cy="1007356"/>
      </dsp:txXfrm>
    </dsp:sp>
    <dsp:sp modelId="{CC4800DF-8E12-4648-8236-AF0744B864E6}">
      <dsp:nvSpPr>
        <dsp:cNvPr id="0" name=""/>
        <dsp:cNvSpPr/>
      </dsp:nvSpPr>
      <dsp:spPr>
        <a:xfrm>
          <a:off x="2316390" y="253001"/>
          <a:ext cx="4008199" cy="4056162"/>
        </a:xfrm>
        <a:prstGeom prst="pie">
          <a:avLst>
            <a:gd name="adj1" fmla="val 9000000"/>
            <a:gd name="adj2" fmla="val 16200000"/>
          </a:avLst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  <a:latin typeface="Arial Black" pitchFamily="34" charset="0"/>
            </a:rPr>
            <a:t>1. Планирование</a:t>
          </a:r>
          <a:endParaRPr lang="ru-RU" sz="1300" kern="1200" dirty="0">
            <a:solidFill>
              <a:schemeClr val="tx1"/>
            </a:solidFill>
            <a:latin typeface="Arial Black" pitchFamily="34" charset="0"/>
          </a:endParaRPr>
        </a:p>
      </dsp:txBody>
      <dsp:txXfrm>
        <a:off x="2780674" y="1112522"/>
        <a:ext cx="1431499" cy="1207191"/>
      </dsp:txXfrm>
    </dsp:sp>
    <dsp:sp modelId="{4E4A036C-BEC1-4067-845A-57C56F902913}">
      <dsp:nvSpPr>
        <dsp:cNvPr id="0" name=""/>
        <dsp:cNvSpPr/>
      </dsp:nvSpPr>
      <dsp:spPr>
        <a:xfrm>
          <a:off x="2369866" y="128191"/>
          <a:ext cx="4322476" cy="432247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8CCC8B-82B5-46D5-88A2-C4EBE2DDBB4B}">
      <dsp:nvSpPr>
        <dsp:cNvPr id="0" name=""/>
        <dsp:cNvSpPr/>
      </dsp:nvSpPr>
      <dsp:spPr>
        <a:xfrm>
          <a:off x="2264391" y="249122"/>
          <a:ext cx="4322476" cy="4322476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D0428F-CD59-4D08-AFFF-909746CE6A44}">
      <dsp:nvSpPr>
        <dsp:cNvPr id="0" name=""/>
        <dsp:cNvSpPr/>
      </dsp:nvSpPr>
      <dsp:spPr>
        <a:xfrm>
          <a:off x="2165536" y="111676"/>
          <a:ext cx="4322476" cy="4322476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0.37736</cdr:x>
      <cdr:y>0.82813</cdr:y>
    </cdr:from>
    <cdr:to>
      <cdr:x>0.51887</cdr:x>
      <cdr:y>0.89063</cdr:y>
    </cdr:to>
    <cdr:sp macro="" textlink="">
      <cdr:nvSpPr>
        <cdr:cNvPr id="3" name="Выгнутая вниз стрелка 2"/>
        <cdr:cNvSpPr/>
      </cdr:nvSpPr>
      <cdr:spPr>
        <a:xfrm xmlns:a="http://schemas.openxmlformats.org/drawingml/2006/main">
          <a:off x="2880320" y="3816424"/>
          <a:ext cx="1080120" cy="288032"/>
        </a:xfrm>
        <a:prstGeom xmlns:a="http://schemas.openxmlformats.org/drawingml/2006/main" prst="curvedUpArrow">
          <a:avLst/>
        </a:prstGeom>
        <a:solidFill xmlns:a="http://schemas.openxmlformats.org/drawingml/2006/main">
          <a:srgbClr val="FFFF00"/>
        </a:solidFill>
        <a:ln xmlns:a="http://schemas.openxmlformats.org/drawingml/2006/main">
          <a:solidFill>
            <a:srgbClr val="92D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0.61321</cdr:x>
      <cdr:y>0.82813</cdr:y>
    </cdr:from>
    <cdr:to>
      <cdr:x>0.76415</cdr:x>
      <cdr:y>0.89311</cdr:y>
    </cdr:to>
    <cdr:sp macro="" textlink="">
      <cdr:nvSpPr>
        <cdr:cNvPr id="4" name="Выгнутая вниз стрелка 3"/>
        <cdr:cNvSpPr/>
      </cdr:nvSpPr>
      <cdr:spPr>
        <a:xfrm xmlns:a="http://schemas.openxmlformats.org/drawingml/2006/main" flipH="1">
          <a:off x="4680520" y="3816424"/>
          <a:ext cx="1152128" cy="299472"/>
        </a:xfrm>
        <a:prstGeom xmlns:a="http://schemas.openxmlformats.org/drawingml/2006/main" prst="curvedUpArrow">
          <a:avLst/>
        </a:prstGeom>
        <a:solidFill xmlns:a="http://schemas.openxmlformats.org/drawingml/2006/main">
          <a:srgbClr val="FFFF00"/>
        </a:solidFill>
        <a:ln xmlns:a="http://schemas.openxmlformats.org/drawingml/2006/main">
          <a:solidFill>
            <a:srgbClr val="92D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0.38679</cdr:x>
      <cdr:y>0.71875</cdr:y>
    </cdr:from>
    <cdr:to>
      <cdr:x>0.54433</cdr:x>
      <cdr:y>0.84375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952328" y="3312368"/>
          <a:ext cx="1202432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0.39623</cdr:x>
      <cdr:y>0.76563</cdr:y>
    </cdr:from>
    <cdr:to>
      <cdr:x>0.49057</cdr:x>
      <cdr:y>0.82813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024336" y="3528392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0.51887</cdr:x>
      <cdr:y>0.07813</cdr:y>
    </cdr:from>
    <cdr:to>
      <cdr:x>0.62264</cdr:x>
      <cdr:y>0.125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960440" y="360040"/>
          <a:ext cx="79208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>
              <a:latin typeface="Arial Black" pitchFamily="34" charset="0"/>
            </a:rPr>
            <a:t>8 812,1</a:t>
          </a:r>
          <a:endParaRPr lang="ru-RU" sz="1100" dirty="0">
            <a:latin typeface="Arial Black" pitchFamily="34" charset="0"/>
          </a:endParaRPr>
        </a:p>
      </cdr:txBody>
    </cdr:sp>
  </cdr:relSizeAnchor>
  <cdr:relSizeAnchor xmlns:cdr="http://schemas.openxmlformats.org/drawingml/2006/chartDrawing">
    <cdr:from>
      <cdr:x>0.27358</cdr:x>
      <cdr:y>0.5</cdr:y>
    </cdr:from>
    <cdr:to>
      <cdr:x>0.38679</cdr:x>
      <cdr:y>0.5625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088232" y="2304256"/>
          <a:ext cx="86409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>
              <a:latin typeface="Arial Black" pitchFamily="34" charset="0"/>
            </a:rPr>
            <a:t>7 402,0</a:t>
          </a:r>
          <a:endParaRPr lang="ru-RU" sz="1100" dirty="0">
            <a:latin typeface="Arial Black" pitchFamily="34" charset="0"/>
          </a:endParaRPr>
        </a:p>
      </cdr:txBody>
    </cdr:sp>
  </cdr:relSizeAnchor>
  <cdr:relSizeAnchor xmlns:cdr="http://schemas.openxmlformats.org/drawingml/2006/chartDrawing">
    <cdr:from>
      <cdr:x>0.78302</cdr:x>
      <cdr:y>0.14063</cdr:y>
    </cdr:from>
    <cdr:to>
      <cdr:x>0.91509</cdr:x>
      <cdr:y>0.20313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976664" y="648072"/>
          <a:ext cx="100811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>
              <a:latin typeface="Arial Black" pitchFamily="34" charset="0"/>
            </a:rPr>
            <a:t>8 577,1</a:t>
          </a:r>
          <a:endParaRPr lang="ru-RU" sz="1100" dirty="0">
            <a:latin typeface="Arial Black" pitchFamily="34" charset="0"/>
          </a:endParaRPr>
        </a:p>
      </cdr:txBody>
    </cdr:sp>
  </cdr:relSizeAnchor>
  <cdr:relSizeAnchor xmlns:cdr="http://schemas.openxmlformats.org/drawingml/2006/chartDrawing">
    <cdr:from>
      <cdr:x>0.38679</cdr:x>
      <cdr:y>0.78125</cdr:y>
    </cdr:from>
    <cdr:to>
      <cdr:x>0.50943</cdr:x>
      <cdr:y>0.84375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952328" y="3600400"/>
          <a:ext cx="93610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>
              <a:latin typeface="Arial Black" pitchFamily="34" charset="0"/>
            </a:rPr>
            <a:t>+1 410,1</a:t>
          </a:r>
          <a:endParaRPr lang="ru-RU" sz="1100" dirty="0">
            <a:latin typeface="Arial Black" pitchFamily="34" charset="0"/>
          </a:endParaRPr>
        </a:p>
      </cdr:txBody>
    </cdr:sp>
  </cdr:relSizeAnchor>
  <cdr:relSizeAnchor xmlns:cdr="http://schemas.openxmlformats.org/drawingml/2006/chartDrawing">
    <cdr:from>
      <cdr:x>0.64151</cdr:x>
      <cdr:y>0.79688</cdr:y>
    </cdr:from>
    <cdr:to>
      <cdr:x>0.74528</cdr:x>
      <cdr:y>0.85938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896544" y="3672408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>
              <a:latin typeface="Arial Black" pitchFamily="34" charset="0"/>
            </a:rPr>
            <a:t>-</a:t>
          </a:r>
          <a:r>
            <a:rPr lang="ru-RU" sz="1100" dirty="0" smtClean="0">
              <a:latin typeface="Arial Black" pitchFamily="34" charset="0"/>
            </a:rPr>
            <a:t>235,0</a:t>
          </a:r>
          <a:endParaRPr lang="ru-RU" sz="1100" dirty="0">
            <a:latin typeface="Arial Black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0.25439</cdr:x>
      <cdr:y>0.84555</cdr:y>
    </cdr:from>
    <cdr:to>
      <cdr:x>0.35965</cdr:x>
      <cdr:y>0.92979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88232" y="4336256"/>
          <a:ext cx="86409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0.15789</cdr:x>
      <cdr:y>0.57876</cdr:y>
    </cdr:from>
    <cdr:to>
      <cdr:x>0.49123</cdr:x>
      <cdr:y>0.64897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296144" y="2968104"/>
          <a:ext cx="2736303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800" dirty="0" smtClean="0">
              <a:latin typeface="Arial Black" pitchFamily="34" charset="0"/>
            </a:rPr>
            <a:t>Зем</a:t>
          </a:r>
          <a:r>
            <a:rPr lang="ru-RU" sz="800" dirty="0" smtClean="0">
              <a:latin typeface="Arial Black" pitchFamily="34" charset="0"/>
            </a:rPr>
            <a:t>ельный</a:t>
          </a:r>
          <a:r>
            <a:rPr lang="ru-RU" sz="800" dirty="0" smtClean="0">
              <a:latin typeface="Arial Black" pitchFamily="34" charset="0"/>
            </a:rPr>
            <a:t> налог с организаций -                    80,9</a:t>
          </a:r>
          <a:r>
            <a:rPr lang="ru-RU" sz="800" dirty="0" smtClean="0">
              <a:latin typeface="Arial Black" pitchFamily="34" charset="0"/>
            </a:rPr>
            <a:t>%</a:t>
          </a:r>
          <a:endParaRPr lang="ru-RU" sz="800" dirty="0">
            <a:latin typeface="Arial Black" pitchFamily="34" charset="0"/>
          </a:endParaRPr>
        </a:p>
      </cdr:txBody>
    </cdr:sp>
  </cdr:relSizeAnchor>
  <cdr:relSizeAnchor xmlns:cdr="http://schemas.openxmlformats.org/drawingml/2006/chartDrawing">
    <cdr:from>
      <cdr:x>0.18421</cdr:x>
      <cdr:y>0.12945</cdr:y>
    </cdr:from>
    <cdr:to>
      <cdr:x>0.2807</cdr:x>
      <cdr:y>0.25582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512168" y="663848"/>
          <a:ext cx="792088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800" dirty="0" err="1" smtClean="0">
              <a:latin typeface="Arial Black" pitchFamily="34" charset="0"/>
            </a:rPr>
            <a:t>Зем</a:t>
          </a:r>
          <a:r>
            <a:rPr lang="ru-RU" sz="800" dirty="0" smtClean="0">
              <a:latin typeface="Arial Black" pitchFamily="34" charset="0"/>
            </a:rPr>
            <a:t>. налог с физ. лиц-5,0</a:t>
          </a:r>
          <a:r>
            <a:rPr lang="ru-RU" sz="800" dirty="0" smtClean="0">
              <a:latin typeface="Arial Black" pitchFamily="34" charset="0"/>
            </a:rPr>
            <a:t>%</a:t>
          </a:r>
          <a:endParaRPr lang="ru-RU" sz="800" dirty="0">
            <a:latin typeface="Arial Black" pitchFamily="34" charset="0"/>
          </a:endParaRPr>
        </a:p>
      </cdr:txBody>
    </cdr:sp>
  </cdr:relSizeAnchor>
  <cdr:relSizeAnchor xmlns:cdr="http://schemas.openxmlformats.org/drawingml/2006/chartDrawing">
    <cdr:from>
      <cdr:x>0.46491</cdr:x>
      <cdr:y>0.24178</cdr:y>
    </cdr:from>
    <cdr:to>
      <cdr:x>0.60526</cdr:x>
      <cdr:y>0.48048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816424" y="1239930"/>
          <a:ext cx="1152128" cy="12241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800" dirty="0" smtClean="0">
              <a:latin typeface="Arial Black" pitchFamily="34" charset="0"/>
            </a:rPr>
            <a:t>Налог на имущество физ. лиц  -5,3</a:t>
          </a:r>
          <a:r>
            <a:rPr lang="ru-RU" sz="800" dirty="0" smtClean="0">
              <a:latin typeface="Arial Black" pitchFamily="34" charset="0"/>
            </a:rPr>
            <a:t>%</a:t>
          </a:r>
          <a:endParaRPr lang="ru-RU" sz="800" dirty="0">
            <a:latin typeface="Arial Black" pitchFamily="34" charset="0"/>
          </a:endParaRPr>
        </a:p>
      </cdr:txBody>
    </cdr:sp>
  </cdr:relSizeAnchor>
  <cdr:relSizeAnchor xmlns:cdr="http://schemas.openxmlformats.org/drawingml/2006/chartDrawing">
    <cdr:from>
      <cdr:x>0.38596</cdr:x>
      <cdr:y>0.22774</cdr:y>
    </cdr:from>
    <cdr:to>
      <cdr:x>0.44737</cdr:x>
      <cdr:y>0.25582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3168352" y="1167904"/>
          <a:ext cx="504056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0.39474</cdr:x>
      <cdr:y>0.17157</cdr:y>
    </cdr:from>
    <cdr:to>
      <cdr:x>0.48246</cdr:x>
      <cdr:y>0.26986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240360" y="879872"/>
          <a:ext cx="72008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-1920000" vertOverflow="clip" wrap="square" rtlCol="0"/>
        <a:lstStyle xmlns:a="http://schemas.openxmlformats.org/drawingml/2006/main"/>
        <a:p xmlns:a="http://schemas.openxmlformats.org/drawingml/2006/main">
          <a:r>
            <a:rPr lang="ru-RU" sz="800" dirty="0" smtClean="0">
              <a:latin typeface="Arial Black" pitchFamily="34" charset="0"/>
            </a:rPr>
            <a:t>Акцизы- 5,3</a:t>
          </a:r>
          <a:r>
            <a:rPr lang="ru-RU" sz="800" dirty="0" smtClean="0">
              <a:latin typeface="Arial Black" pitchFamily="34" charset="0"/>
            </a:rPr>
            <a:t>%</a:t>
          </a:r>
          <a:endParaRPr lang="ru-RU" sz="800" dirty="0">
            <a:latin typeface="Arial Black" pitchFamily="34" charset="0"/>
          </a:endParaRPr>
        </a:p>
      </cdr:txBody>
    </cdr:sp>
  </cdr:relSizeAnchor>
  <cdr:relSizeAnchor xmlns:cdr="http://schemas.openxmlformats.org/drawingml/2006/chartDrawing">
    <cdr:from>
      <cdr:x>0.30702</cdr:x>
      <cdr:y>0.19965</cdr:y>
    </cdr:from>
    <cdr:to>
      <cdr:x>0.37719</cdr:x>
      <cdr:y>0.2839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2520300" y="1023874"/>
          <a:ext cx="576020" cy="4320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800" dirty="0" smtClean="0">
              <a:latin typeface="Arial Black" pitchFamily="34" charset="0"/>
            </a:rPr>
            <a:t>НДФЛ-2,9</a:t>
          </a:r>
          <a:r>
            <a:rPr lang="ru-RU" sz="800" dirty="0" smtClean="0">
              <a:latin typeface="Arial Black" pitchFamily="34" charset="0"/>
            </a:rPr>
            <a:t>%</a:t>
          </a:r>
          <a:endParaRPr lang="ru-RU" sz="800" dirty="0">
            <a:latin typeface="Arial Black" pitchFamily="34" charset="0"/>
          </a:endParaRPr>
        </a:p>
      </cdr:txBody>
    </cdr:sp>
  </cdr:relSizeAnchor>
  <cdr:relSizeAnchor xmlns:cdr="http://schemas.openxmlformats.org/drawingml/2006/chartDrawing">
    <cdr:from>
      <cdr:x>0.2807</cdr:x>
      <cdr:y>0.08732</cdr:y>
    </cdr:from>
    <cdr:to>
      <cdr:x>0.36842</cdr:x>
      <cdr:y>0.19965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2304242" y="447807"/>
          <a:ext cx="720085" cy="5760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800" dirty="0" smtClean="0">
              <a:latin typeface="Arial Black" pitchFamily="34" charset="0"/>
            </a:rPr>
            <a:t>Гос. пошлина- 0,6</a:t>
          </a:r>
          <a:r>
            <a:rPr lang="ru-RU" sz="1100" dirty="0" smtClean="0">
              <a:latin typeface="Arial Black" pitchFamily="34" charset="0"/>
            </a:rPr>
            <a:t>%</a:t>
          </a:r>
          <a:endParaRPr lang="ru-RU" sz="1100" dirty="0">
            <a:latin typeface="Arial Black" pitchFamily="34" charset="0"/>
          </a:endParaRPr>
        </a:p>
      </cdr:txBody>
    </cdr:sp>
  </cdr:relSizeAnchor>
  <cdr:relSizeAnchor xmlns:cdr="http://schemas.openxmlformats.org/drawingml/2006/chartDrawing">
    <cdr:from>
      <cdr:x>0.30145</cdr:x>
      <cdr:y>0.18561</cdr:y>
    </cdr:from>
    <cdr:to>
      <cdr:x>0.30702</cdr:x>
      <cdr:y>0.22774</cdr:y>
    </cdr:to>
    <cdr:sp macro="" textlink="">
      <cdr:nvSpPr>
        <cdr:cNvPr id="16" name="Стрелка вниз 15"/>
        <cdr:cNvSpPr/>
      </cdr:nvSpPr>
      <cdr:spPr>
        <a:xfrm xmlns:a="http://schemas.openxmlformats.org/drawingml/2006/main">
          <a:off x="2474581" y="951880"/>
          <a:ext cx="45719" cy="216049"/>
        </a:xfrm>
        <a:prstGeom xmlns:a="http://schemas.openxmlformats.org/drawingml/2006/main" prst="downArrow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0.25439</cdr:x>
      <cdr:y>0.84555</cdr:y>
    </cdr:from>
    <cdr:to>
      <cdr:x>0.35965</cdr:x>
      <cdr:y>0.92979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88232" y="4336256"/>
          <a:ext cx="86409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0.24561</cdr:x>
      <cdr:y>0.63493</cdr:y>
    </cdr:from>
    <cdr:to>
      <cdr:x>0.38596</cdr:x>
      <cdr:y>0.69109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016224" y="3256136"/>
          <a:ext cx="115212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>
            <a:latin typeface="Arial Black" pitchFamily="34" charset="0"/>
          </a:endParaRPr>
        </a:p>
      </cdr:txBody>
    </cdr:sp>
  </cdr:relSizeAnchor>
  <cdr:relSizeAnchor xmlns:cdr="http://schemas.openxmlformats.org/drawingml/2006/chartDrawing">
    <cdr:from>
      <cdr:x>0.2193</cdr:x>
      <cdr:y>0.19965</cdr:y>
    </cdr:from>
    <cdr:to>
      <cdr:x>0.28947</cdr:x>
      <cdr:y>0.24178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800200" y="1023888"/>
          <a:ext cx="57606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>
            <a:latin typeface="Arial Black" pitchFamily="34" charset="0"/>
          </a:endParaRPr>
        </a:p>
      </cdr:txBody>
    </cdr:sp>
  </cdr:relSizeAnchor>
  <cdr:relSizeAnchor xmlns:cdr="http://schemas.openxmlformats.org/drawingml/2006/chartDrawing">
    <cdr:from>
      <cdr:x>0.48246</cdr:x>
      <cdr:y>0.24178</cdr:y>
    </cdr:from>
    <cdr:to>
      <cdr:x>0.5614</cdr:x>
      <cdr:y>0.29794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960440" y="1239912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>
            <a:latin typeface="Arial Black" pitchFamily="34" charset="0"/>
          </a:endParaRPr>
        </a:p>
      </cdr:txBody>
    </cdr:sp>
  </cdr:relSizeAnchor>
  <cdr:relSizeAnchor xmlns:cdr="http://schemas.openxmlformats.org/drawingml/2006/chartDrawing">
    <cdr:from>
      <cdr:x>0.38655</cdr:x>
      <cdr:y>0.2027</cdr:y>
    </cdr:from>
    <cdr:to>
      <cdr:x>0.44796</cdr:x>
      <cdr:y>0.2443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3312368" y="1080120"/>
          <a:ext cx="526219" cy="2216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0.38596</cdr:x>
      <cdr:y>0.19965</cdr:y>
    </cdr:from>
    <cdr:to>
      <cdr:x>0.47368</cdr:x>
      <cdr:y>0.25582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168352" y="1023888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>
            <a:latin typeface="Arial Black" pitchFamily="34" charset="0"/>
          </a:endParaRPr>
        </a:p>
      </cdr:txBody>
    </cdr:sp>
  </cdr:relSizeAnchor>
  <cdr:relSizeAnchor xmlns:cdr="http://schemas.openxmlformats.org/drawingml/2006/chartDrawing">
    <cdr:from>
      <cdr:x>0.30702</cdr:x>
      <cdr:y>0.19965</cdr:y>
    </cdr:from>
    <cdr:to>
      <cdr:x>0.37719</cdr:x>
      <cdr:y>0.25582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2520280" y="1023888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>
            <a:latin typeface="Arial Black" pitchFamily="34" charset="0"/>
          </a:endParaRPr>
        </a:p>
      </cdr:txBody>
    </cdr:sp>
  </cdr:relSizeAnchor>
  <cdr:relSizeAnchor xmlns:cdr="http://schemas.openxmlformats.org/drawingml/2006/chartDrawing">
    <cdr:from>
      <cdr:x>0.2807</cdr:x>
      <cdr:y>0.08732</cdr:y>
    </cdr:from>
    <cdr:to>
      <cdr:x>0.36842</cdr:x>
      <cdr:y>0.14349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2304256" y="447824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>
            <a:latin typeface="Arial Black" pitchFamily="34" charset="0"/>
          </a:endParaRPr>
        </a:p>
      </cdr:txBody>
    </cdr:sp>
  </cdr:relSizeAnchor>
  <cdr:relSizeAnchor xmlns:cdr="http://schemas.openxmlformats.org/drawingml/2006/chartDrawing">
    <cdr:from>
      <cdr:x>0.42017</cdr:x>
      <cdr:y>0.40541</cdr:y>
    </cdr:from>
    <cdr:to>
      <cdr:x>0.55462</cdr:x>
      <cdr:y>0.5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00400" y="2160240"/>
          <a:ext cx="1152128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0.44538</cdr:x>
      <cdr:y>0.40541</cdr:y>
    </cdr:from>
    <cdr:to>
      <cdr:x>0.57983</cdr:x>
      <cdr:y>0.52703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816424" y="2160240"/>
          <a:ext cx="1152128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>
              <a:latin typeface="Arial Black" pitchFamily="34" charset="0"/>
            </a:rPr>
            <a:t>Дотации -47,8</a:t>
          </a:r>
          <a:r>
            <a:rPr lang="ru-RU" sz="1100" dirty="0" smtClean="0">
              <a:latin typeface="Arial Black" pitchFamily="34" charset="0"/>
            </a:rPr>
            <a:t>%</a:t>
          </a:r>
          <a:endParaRPr lang="ru-RU" sz="1100" dirty="0">
            <a:latin typeface="Arial Black" pitchFamily="34" charset="0"/>
          </a:endParaRPr>
        </a:p>
      </cdr:txBody>
    </cdr:sp>
  </cdr:relSizeAnchor>
  <cdr:relSizeAnchor xmlns:cdr="http://schemas.openxmlformats.org/drawingml/2006/chartDrawing">
    <cdr:from>
      <cdr:x>0.2521</cdr:x>
      <cdr:y>0.59459</cdr:y>
    </cdr:from>
    <cdr:to>
      <cdr:x>0.33613</cdr:x>
      <cdr:y>0.77027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160232" y="3168352"/>
          <a:ext cx="720087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800" dirty="0" smtClean="0">
              <a:latin typeface="Arial Black" pitchFamily="34" charset="0"/>
            </a:rPr>
            <a:t>Оплата труда -8,6</a:t>
          </a:r>
          <a:r>
            <a:rPr lang="ru-RU" sz="800" dirty="0" smtClean="0">
              <a:latin typeface="Arial Black" pitchFamily="34" charset="0"/>
            </a:rPr>
            <a:t>%</a:t>
          </a:r>
          <a:endParaRPr lang="ru-RU" sz="800" dirty="0">
            <a:latin typeface="Arial Black" pitchFamily="34" charset="0"/>
          </a:endParaRPr>
        </a:p>
      </cdr:txBody>
    </cdr:sp>
  </cdr:relSizeAnchor>
  <cdr:relSizeAnchor xmlns:cdr="http://schemas.openxmlformats.org/drawingml/2006/chartDrawing">
    <cdr:from>
      <cdr:x>0.10924</cdr:x>
      <cdr:y>0.77027</cdr:y>
    </cdr:from>
    <cdr:to>
      <cdr:x>0.22689</cdr:x>
      <cdr:y>0.94595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936104" y="4104456"/>
          <a:ext cx="1008112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-2520000" vertOverflow="clip" wrap="square" rtlCol="0"/>
        <a:lstStyle xmlns:a="http://schemas.openxmlformats.org/drawingml/2006/main"/>
        <a:p xmlns:a="http://schemas.openxmlformats.org/drawingml/2006/main">
          <a:r>
            <a:rPr lang="ru-RU" sz="800" dirty="0" smtClean="0">
              <a:latin typeface="Arial Black" pitchFamily="34" charset="0"/>
            </a:rPr>
            <a:t>Пожарная безопасность -1,4</a:t>
          </a:r>
          <a:r>
            <a:rPr lang="ru-RU" sz="800" dirty="0" smtClean="0">
              <a:latin typeface="Arial Black" pitchFamily="34" charset="0"/>
            </a:rPr>
            <a:t>%</a:t>
          </a:r>
          <a:endParaRPr lang="ru-RU" sz="800" dirty="0">
            <a:latin typeface="Arial Black" pitchFamily="34" charset="0"/>
          </a:endParaRPr>
        </a:p>
      </cdr:txBody>
    </cdr:sp>
  </cdr:relSizeAnchor>
  <cdr:relSizeAnchor xmlns:cdr="http://schemas.openxmlformats.org/drawingml/2006/chartDrawing">
    <cdr:from>
      <cdr:x>0.09244</cdr:x>
      <cdr:y>0.56757</cdr:y>
    </cdr:from>
    <cdr:to>
      <cdr:x>0.21008</cdr:x>
      <cdr:y>0.63514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792088" y="3024336"/>
          <a:ext cx="100811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800" dirty="0" smtClean="0">
              <a:latin typeface="Arial Black" pitchFamily="34" charset="0"/>
            </a:rPr>
            <a:t>Дороги -10,1</a:t>
          </a:r>
          <a:r>
            <a:rPr lang="ru-RU" sz="800" dirty="0" smtClean="0">
              <a:latin typeface="Arial Black" pitchFamily="34" charset="0"/>
            </a:rPr>
            <a:t>%</a:t>
          </a:r>
          <a:endParaRPr lang="ru-RU" sz="800" dirty="0">
            <a:latin typeface="Arial Black" pitchFamily="34" charset="0"/>
          </a:endParaRPr>
        </a:p>
      </cdr:txBody>
    </cdr:sp>
  </cdr:relSizeAnchor>
  <cdr:relSizeAnchor xmlns:cdr="http://schemas.openxmlformats.org/drawingml/2006/chartDrawing">
    <cdr:from>
      <cdr:x>0.06723</cdr:x>
      <cdr:y>0.40541</cdr:y>
    </cdr:from>
    <cdr:to>
      <cdr:x>0.18487</cdr:x>
      <cdr:y>0.5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76091" y="2160264"/>
          <a:ext cx="1008051" cy="504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>
              <a:latin typeface="Arial Black" pitchFamily="34" charset="0"/>
            </a:rPr>
            <a:t>ППМИ-18,1</a:t>
          </a:r>
          <a:r>
            <a:rPr lang="ru-RU" sz="1100" dirty="0" smtClean="0">
              <a:latin typeface="Arial Black" pitchFamily="34" charset="0"/>
            </a:rPr>
            <a:t>%</a:t>
          </a:r>
          <a:endParaRPr lang="ru-RU" sz="1100" dirty="0">
            <a:latin typeface="Arial Black" pitchFamily="34" charset="0"/>
          </a:endParaRPr>
        </a:p>
      </cdr:txBody>
    </cdr:sp>
  </cdr:relSizeAnchor>
  <cdr:relSizeAnchor xmlns:cdr="http://schemas.openxmlformats.org/drawingml/2006/chartDrawing">
    <cdr:from>
      <cdr:x>0.10084</cdr:x>
      <cdr:y>0.22973</cdr:y>
    </cdr:from>
    <cdr:to>
      <cdr:x>0.21849</cdr:x>
      <cdr:y>0.39189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864096" y="1224136"/>
          <a:ext cx="1008112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800" dirty="0" smtClean="0">
              <a:latin typeface="Arial Black" pitchFamily="34" charset="0"/>
            </a:rPr>
            <a:t>Воинский учет -9,1</a:t>
          </a:r>
          <a:r>
            <a:rPr lang="ru-RU" sz="800" dirty="0" smtClean="0">
              <a:latin typeface="Arial Black" pitchFamily="34" charset="0"/>
            </a:rPr>
            <a:t>%</a:t>
          </a:r>
          <a:endParaRPr lang="ru-RU" sz="800" dirty="0">
            <a:latin typeface="Arial Black" pitchFamily="34" charset="0"/>
          </a:endParaRPr>
        </a:p>
      </cdr:txBody>
    </cdr:sp>
  </cdr:relSizeAnchor>
  <cdr:relSizeAnchor xmlns:cdr="http://schemas.openxmlformats.org/drawingml/2006/chartDrawing">
    <cdr:from>
      <cdr:x>0.21849</cdr:x>
      <cdr:y>0.09459</cdr:y>
    </cdr:from>
    <cdr:to>
      <cdr:x>0.34454</cdr:x>
      <cdr:y>0.2973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1872208" y="504057"/>
          <a:ext cx="1080120" cy="10801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4200000" vertOverflow="clip" wrap="square" rtlCol="0"/>
        <a:lstStyle xmlns:a="http://schemas.openxmlformats.org/drawingml/2006/main"/>
        <a:p xmlns:a="http://schemas.openxmlformats.org/drawingml/2006/main">
          <a:endParaRPr lang="ru-RU" sz="1100" dirty="0">
            <a:latin typeface="Arial Black" pitchFamily="34" charset="0"/>
          </a:endParaRPr>
        </a:p>
      </cdr:txBody>
    </cdr:sp>
  </cdr:relSizeAnchor>
  <cdr:relSizeAnchor xmlns:cdr="http://schemas.openxmlformats.org/drawingml/2006/chartDrawing">
    <cdr:from>
      <cdr:x>0.15126</cdr:x>
      <cdr:y>0.14865</cdr:y>
    </cdr:from>
    <cdr:to>
      <cdr:x>0.2605</cdr:x>
      <cdr:y>0.25676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1296144" y="792088"/>
          <a:ext cx="93610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3120000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ru-RU" sz="800" dirty="0" smtClean="0">
              <a:latin typeface="Arial Black" pitchFamily="34" charset="0"/>
            </a:rPr>
            <a:t>Пожертвования- 1,5%</a:t>
          </a:r>
          <a:endParaRPr lang="ru-RU" sz="800" dirty="0">
            <a:latin typeface="Arial Black" pitchFamily="34" charset="0"/>
          </a:endParaRPr>
        </a:p>
      </cdr:txBody>
    </cdr:sp>
  </cdr:relSizeAnchor>
  <cdr:relSizeAnchor xmlns:cdr="http://schemas.openxmlformats.org/drawingml/2006/chartDrawing">
    <cdr:from>
      <cdr:x>0.2605</cdr:x>
      <cdr:y>0.14865</cdr:y>
    </cdr:from>
    <cdr:to>
      <cdr:x>0.35294</cdr:x>
      <cdr:y>0.28378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2232248" y="792088"/>
          <a:ext cx="792088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rot="0" vertOverflow="clip" wrap="square" rtlCol="0"/>
        <a:lstStyle xmlns:a="http://schemas.openxmlformats.org/drawingml/2006/main"/>
        <a:p xmlns:a="http://schemas.openxmlformats.org/drawingml/2006/main">
          <a:r>
            <a:rPr lang="ru-RU" sz="800" dirty="0" err="1" smtClean="0">
              <a:latin typeface="Arial Black" pitchFamily="34" charset="0"/>
            </a:rPr>
            <a:t>Буртовка</a:t>
          </a:r>
          <a:r>
            <a:rPr lang="ru-RU" sz="800" dirty="0" smtClean="0">
              <a:latin typeface="Arial Black" pitchFamily="34" charset="0"/>
            </a:rPr>
            <a:t> свалок  -3,6%</a:t>
          </a:r>
          <a:endParaRPr lang="ru-RU" sz="800" dirty="0">
            <a:latin typeface="Arial Black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0.37736</cdr:x>
      <cdr:y>0.82813</cdr:y>
    </cdr:from>
    <cdr:to>
      <cdr:x>0.51887</cdr:x>
      <cdr:y>0.89063</cdr:y>
    </cdr:to>
    <cdr:sp macro="" textlink="">
      <cdr:nvSpPr>
        <cdr:cNvPr id="3" name="Выгнутая вниз стрелка 2"/>
        <cdr:cNvSpPr/>
      </cdr:nvSpPr>
      <cdr:spPr>
        <a:xfrm xmlns:a="http://schemas.openxmlformats.org/drawingml/2006/main">
          <a:off x="2880320" y="3816424"/>
          <a:ext cx="1080120" cy="288032"/>
        </a:xfrm>
        <a:prstGeom xmlns:a="http://schemas.openxmlformats.org/drawingml/2006/main" prst="curvedUpArrow">
          <a:avLst/>
        </a:prstGeom>
        <a:solidFill xmlns:a="http://schemas.openxmlformats.org/drawingml/2006/main">
          <a:srgbClr val="FFFF00"/>
        </a:solidFill>
        <a:ln xmlns:a="http://schemas.openxmlformats.org/drawingml/2006/main">
          <a:solidFill>
            <a:srgbClr val="92D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0.61321</cdr:x>
      <cdr:y>0.82813</cdr:y>
    </cdr:from>
    <cdr:to>
      <cdr:x>0.76415</cdr:x>
      <cdr:y>0.89311</cdr:y>
    </cdr:to>
    <cdr:sp macro="" textlink="">
      <cdr:nvSpPr>
        <cdr:cNvPr id="4" name="Выгнутая вниз стрелка 3"/>
        <cdr:cNvSpPr/>
      </cdr:nvSpPr>
      <cdr:spPr>
        <a:xfrm xmlns:a="http://schemas.openxmlformats.org/drawingml/2006/main" flipH="1">
          <a:off x="4680520" y="3816424"/>
          <a:ext cx="1152128" cy="299472"/>
        </a:xfrm>
        <a:prstGeom xmlns:a="http://schemas.openxmlformats.org/drawingml/2006/main" prst="curvedUpArrow">
          <a:avLst/>
        </a:prstGeom>
        <a:solidFill xmlns:a="http://schemas.openxmlformats.org/drawingml/2006/main">
          <a:srgbClr val="FFFF00"/>
        </a:solidFill>
        <a:ln xmlns:a="http://schemas.openxmlformats.org/drawingml/2006/main">
          <a:solidFill>
            <a:srgbClr val="92D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0.38679</cdr:x>
      <cdr:y>0.71875</cdr:y>
    </cdr:from>
    <cdr:to>
      <cdr:x>0.54433</cdr:x>
      <cdr:y>0.84375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952328" y="3312368"/>
          <a:ext cx="1202432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0.39623</cdr:x>
      <cdr:y>0.76563</cdr:y>
    </cdr:from>
    <cdr:to>
      <cdr:x>0.49057</cdr:x>
      <cdr:y>0.82813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024336" y="3528392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0.51887</cdr:x>
      <cdr:y>0.20339</cdr:y>
    </cdr:from>
    <cdr:to>
      <cdr:x>0.62264</cdr:x>
      <cdr:y>0.35593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184633" y="864096"/>
          <a:ext cx="836894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>
              <a:latin typeface="Arial Black" pitchFamily="34" charset="0"/>
            </a:rPr>
            <a:t>9 987,1</a:t>
          </a:r>
          <a:endParaRPr lang="ru-RU" sz="1100" dirty="0">
            <a:latin typeface="Arial Black" pitchFamily="34" charset="0"/>
          </a:endParaRPr>
        </a:p>
      </cdr:txBody>
    </cdr:sp>
  </cdr:relSizeAnchor>
  <cdr:relSizeAnchor xmlns:cdr="http://schemas.openxmlformats.org/drawingml/2006/chartDrawing">
    <cdr:from>
      <cdr:x>0.27358</cdr:x>
      <cdr:y>0.5</cdr:y>
    </cdr:from>
    <cdr:to>
      <cdr:x>0.38679</cdr:x>
      <cdr:y>0.5625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088232" y="2304256"/>
          <a:ext cx="86409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>
              <a:latin typeface="Arial Black" pitchFamily="34" charset="0"/>
            </a:rPr>
            <a:t>7 402,0</a:t>
          </a:r>
          <a:endParaRPr lang="ru-RU" sz="1100" dirty="0">
            <a:latin typeface="Arial Black" pitchFamily="34" charset="0"/>
          </a:endParaRPr>
        </a:p>
      </cdr:txBody>
    </cdr:sp>
  </cdr:relSizeAnchor>
  <cdr:relSizeAnchor xmlns:cdr="http://schemas.openxmlformats.org/drawingml/2006/chartDrawing">
    <cdr:from>
      <cdr:x>0.75893</cdr:x>
      <cdr:y>0.23729</cdr:y>
    </cdr:from>
    <cdr:to>
      <cdr:x>0.86607</cdr:x>
      <cdr:y>0.33898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120681" y="1008112"/>
          <a:ext cx="864095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>
              <a:latin typeface="Arial Black" pitchFamily="34" charset="0"/>
            </a:rPr>
            <a:t>9 694,8</a:t>
          </a:r>
          <a:endParaRPr lang="ru-RU" sz="1100" dirty="0">
            <a:latin typeface="Arial Black" pitchFamily="34" charset="0"/>
          </a:endParaRPr>
        </a:p>
      </cdr:txBody>
    </cdr:sp>
  </cdr:relSizeAnchor>
  <cdr:relSizeAnchor xmlns:cdr="http://schemas.openxmlformats.org/drawingml/2006/chartDrawing">
    <cdr:from>
      <cdr:x>0.38679</cdr:x>
      <cdr:y>0.78125</cdr:y>
    </cdr:from>
    <cdr:to>
      <cdr:x>0.50943</cdr:x>
      <cdr:y>0.84375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952328" y="3600400"/>
          <a:ext cx="93610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>
              <a:latin typeface="Arial Black" pitchFamily="34" charset="0"/>
            </a:rPr>
            <a:t>+2 585,1</a:t>
          </a:r>
          <a:endParaRPr lang="ru-RU" sz="1100" dirty="0">
            <a:latin typeface="Arial Black" pitchFamily="34" charset="0"/>
          </a:endParaRPr>
        </a:p>
      </cdr:txBody>
    </cdr:sp>
  </cdr:relSizeAnchor>
  <cdr:relSizeAnchor xmlns:cdr="http://schemas.openxmlformats.org/drawingml/2006/chartDrawing">
    <cdr:from>
      <cdr:x>0.64151</cdr:x>
      <cdr:y>0.79688</cdr:y>
    </cdr:from>
    <cdr:to>
      <cdr:x>0.74528</cdr:x>
      <cdr:y>0.85938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896544" y="3672408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>
              <a:latin typeface="Arial Black" pitchFamily="34" charset="0"/>
            </a:rPr>
            <a:t>- 292,3</a:t>
          </a:r>
          <a:endParaRPr lang="ru-RU" sz="1100" dirty="0">
            <a:latin typeface="Arial Black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CF32C-4B91-4AAE-B09A-2DACF8E2BB34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E95BD-AE72-4442-8593-B306CA867D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691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Недополучили налогов в 2018 году:</a:t>
            </a:r>
            <a:r>
              <a:rPr lang="ru-RU" baseline="0" dirty="0" smtClean="0"/>
              <a:t> </a:t>
            </a:r>
            <a:r>
              <a:rPr lang="ru-RU" dirty="0" smtClean="0"/>
              <a:t>по налогу на имущество физических лиц- 57,4 тыс. </a:t>
            </a:r>
            <a:r>
              <a:rPr lang="ru-RU" dirty="0" err="1" smtClean="0"/>
              <a:t>руб</a:t>
            </a:r>
            <a:r>
              <a:rPr lang="ru-RU" dirty="0" smtClean="0"/>
              <a:t>;</a:t>
            </a:r>
            <a:r>
              <a:rPr lang="ru-RU" baseline="0" dirty="0" smtClean="0"/>
              <a:t> земельный налог – 196,0 тыс. руб. НДФЛ- 8,0 тыс. руб.</a:t>
            </a:r>
          </a:p>
          <a:p>
            <a:r>
              <a:rPr lang="ru-RU" baseline="0" dirty="0" smtClean="0"/>
              <a:t>Получили больше запланированных доходов в 2018 году: акцизы - 20,0 тыс. руб.; гос. пошлина 6,4 тыс. </a:t>
            </a:r>
            <a:r>
              <a:rPr lang="ru-RU" baseline="0" dirty="0" err="1" smtClean="0"/>
              <a:t>руб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E95BD-AE72-4442-8593-B306CA867D9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185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E95BD-AE72-4442-8593-B306CA867D9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202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Увеличение уточненных назначений по расходов по отношению к уточненным назначениям по доходам составило 1 175,0</a:t>
            </a:r>
            <a:r>
              <a:rPr lang="ru-RU" baseline="0" dirty="0" smtClean="0"/>
              <a:t> тыс. руб. (свободный остаток).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E95BD-AE72-4442-8593-B306CA867D9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99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ППМИ реализовывалось</a:t>
            </a:r>
            <a:r>
              <a:rPr lang="ru-RU" baseline="0" dirty="0" smtClean="0"/>
              <a:t> в разделе 0503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E95BD-AE72-4442-8593-B306CA867D9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136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FB4C93-FDDE-46C8-ABBE-32F7F1E6460D}" type="slidenum">
              <a:rPr lang="ru-RU" smtClean="0">
                <a:solidFill>
                  <a:srgbClr val="99CB38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9CB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690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C9C6E4-D489-4D73-8B43-B902EA59094C}" type="slidenum">
              <a:rPr lang="ru-RU" smtClean="0">
                <a:solidFill>
                  <a:srgbClr val="99CB38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9CB38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7255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1DDF1-43D1-43F6-B664-53E694C28096}" type="slidenum">
              <a:rPr lang="ru-RU" smtClean="0">
                <a:solidFill>
                  <a:srgbClr val="99CB38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9CB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120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B1A864-3A9A-415E-BD6F-B521178F419D}" type="slidenum">
              <a:rPr lang="ru-RU" smtClean="0">
                <a:solidFill>
                  <a:srgbClr val="99CB38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9CB38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27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4B6B41-C3D3-4E2A-872F-342017863C9F}" type="slidenum">
              <a:rPr lang="ru-RU" smtClean="0">
                <a:solidFill>
                  <a:srgbClr val="99CB38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9CB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1366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41B72-1A4D-46BB-9D70-4E2B46807C23}" type="slidenum">
              <a:rPr lang="ru-RU" smtClean="0">
                <a:solidFill>
                  <a:srgbClr val="99CB38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9CB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6344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236B76-FE1A-4581-BDFB-92F787444E29}" type="slidenum">
              <a:rPr lang="ru-RU" smtClean="0">
                <a:solidFill>
                  <a:srgbClr val="99CB38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9CB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6533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33A2A-47BF-4C30-8D1C-3AE86B24DDD8}" type="slidenum">
              <a:rPr lang="ru-RU" smtClean="0">
                <a:solidFill>
                  <a:srgbClr val="99CB38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9CB38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41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50FD14-8D03-406A-9F69-1BBE186AB87A}" type="slidenum">
              <a:rPr lang="ru-RU" smtClean="0">
                <a:solidFill>
                  <a:srgbClr val="99CB38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9CB38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2665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C2B33-D292-47E2-8839-0D4B56003FDB}" type="slidenum">
              <a:rPr lang="ru-RU" smtClean="0">
                <a:solidFill>
                  <a:srgbClr val="99CB38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9CB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1395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90329-3A53-400A-A968-385459505584}" type="slidenum">
              <a:rPr lang="ru-RU" smtClean="0">
                <a:solidFill>
                  <a:srgbClr val="99CB38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9CB38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5330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FB4C93-FDDE-46C8-ABBE-32F7F1E6460D}" type="slidenum">
              <a:rPr lang="ru-RU" smtClean="0">
                <a:solidFill>
                  <a:srgbClr val="99CB38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9CB38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C9C6E4-D489-4D73-8B43-B902EA59094C}" type="slidenum">
              <a:rPr lang="ru-RU" smtClean="0">
                <a:solidFill>
                  <a:srgbClr val="99CB38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9CB38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1DDF1-43D1-43F6-B664-53E694C28096}" type="slidenum">
              <a:rPr lang="ru-RU" smtClean="0">
                <a:solidFill>
                  <a:srgbClr val="99CB38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9CB38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B1A864-3A9A-415E-BD6F-B521178F419D}" type="slidenum">
              <a:rPr lang="ru-RU" smtClean="0">
                <a:solidFill>
                  <a:srgbClr val="99CB38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9CB38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4B6B41-C3D3-4E2A-872F-342017863C9F}" type="slidenum">
              <a:rPr lang="ru-RU" smtClean="0">
                <a:solidFill>
                  <a:srgbClr val="99CB38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9CB38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41B72-1A4D-46BB-9D70-4E2B46807C23}" type="slidenum">
              <a:rPr lang="ru-RU" smtClean="0">
                <a:solidFill>
                  <a:srgbClr val="99CB38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9CB38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236B76-FE1A-4581-BDFB-92F787444E29}" type="slidenum">
              <a:rPr lang="ru-RU" smtClean="0">
                <a:solidFill>
                  <a:srgbClr val="99CB38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9CB38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33A2A-47BF-4C30-8D1C-3AE86B24DDD8}" type="slidenum">
              <a:rPr lang="ru-RU" smtClean="0">
                <a:solidFill>
                  <a:srgbClr val="99CB38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9CB38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50FD14-8D03-406A-9F69-1BBE186AB87A}" type="slidenum">
              <a:rPr lang="ru-RU" smtClean="0">
                <a:solidFill>
                  <a:srgbClr val="99CB38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9CB38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C2B33-D292-47E2-8839-0D4B56003FDB}" type="slidenum">
              <a:rPr lang="ru-RU" smtClean="0">
                <a:solidFill>
                  <a:srgbClr val="99CB38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9CB38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90329-3A53-400A-A968-385459505584}" type="slidenum">
              <a:rPr lang="ru-RU" smtClean="0">
                <a:solidFill>
                  <a:srgbClr val="99CB38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9CB38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29.05.2020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96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54461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  <a:t>Отчет об исполнение бюджета МО «Сизинский сельсовет» за 2018 год</a:t>
            </a:r>
            <a:endParaRPr lang="ru-RU" b="1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94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836712"/>
            <a:ext cx="86409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 smtClean="0">
              <a:latin typeface="Arial Black" pitchFamily="34" charset="0"/>
            </a:endParaRPr>
          </a:p>
          <a:p>
            <a:pPr algn="ctr"/>
            <a:r>
              <a:rPr lang="ru-RU" sz="2400" dirty="0" smtClean="0">
                <a:latin typeface="Arial Black" pitchFamily="34" charset="0"/>
              </a:rPr>
              <a:t>В </a:t>
            </a:r>
            <a:r>
              <a:rPr lang="ru-RU" sz="2400" dirty="0">
                <a:latin typeface="Arial Black" pitchFamily="34" charset="0"/>
              </a:rPr>
              <a:t>муниципальном образовании «Сизинский сельсовет» </a:t>
            </a:r>
            <a:r>
              <a:rPr lang="ru-RU" sz="2400" dirty="0" smtClean="0">
                <a:latin typeface="Arial Black" pitchFamily="34" charset="0"/>
              </a:rPr>
              <a:t>в 2018 году был </a:t>
            </a:r>
            <a:r>
              <a:rPr lang="ru-RU" sz="2400" dirty="0">
                <a:latin typeface="Arial Black" pitchFamily="34" charset="0"/>
              </a:rPr>
              <a:t>реализован проект поддержки местных </a:t>
            </a:r>
            <a:r>
              <a:rPr lang="ru-RU" sz="2400" dirty="0" smtClean="0">
                <a:latin typeface="Arial Black" pitchFamily="34" charset="0"/>
              </a:rPr>
              <a:t>инициатив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 </a:t>
            </a:r>
            <a:r>
              <a:rPr lang="ru-RU" sz="2400" dirty="0">
                <a:latin typeface="Arial Black" pitchFamily="34" charset="0"/>
              </a:rPr>
              <a:t>«Благоустройство кладбища в селе Сизая» </a:t>
            </a:r>
            <a:endParaRPr lang="ru-RU" sz="2400" dirty="0" smtClean="0">
              <a:latin typeface="Arial Black" pitchFamily="34" charset="0"/>
            </a:endParaRPr>
          </a:p>
          <a:p>
            <a:pPr algn="ctr"/>
            <a:r>
              <a:rPr lang="ru-RU" sz="2400" dirty="0" smtClean="0">
                <a:latin typeface="Arial Black" pitchFamily="34" charset="0"/>
              </a:rPr>
              <a:t>на </a:t>
            </a:r>
            <a:r>
              <a:rPr lang="ru-RU" sz="2400" dirty="0">
                <a:latin typeface="Arial Black" pitchFamily="34" charset="0"/>
              </a:rPr>
              <a:t>общую сумму 746,415 руб., из них 52 тыс. руб. было </a:t>
            </a:r>
            <a:r>
              <a:rPr lang="ru-RU" sz="2400" dirty="0" err="1">
                <a:latin typeface="Arial Black" pitchFamily="34" charset="0"/>
              </a:rPr>
              <a:t>софинансирование</a:t>
            </a:r>
            <a:r>
              <a:rPr lang="ru-RU" sz="2400" dirty="0">
                <a:latin typeface="Arial Black" pitchFamily="34" charset="0"/>
              </a:rPr>
              <a:t> от населения, 60 тыс. руб., местный бюджет, предоставленная субсидия </a:t>
            </a:r>
            <a:r>
              <a:rPr lang="ru-RU" sz="2400" dirty="0" smtClean="0">
                <a:latin typeface="Arial Black" pitchFamily="34" charset="0"/>
              </a:rPr>
              <a:t>из </a:t>
            </a:r>
            <a:r>
              <a:rPr lang="ru-RU" sz="2400" dirty="0">
                <a:latin typeface="Arial Black" pitchFamily="34" charset="0"/>
              </a:rPr>
              <a:t>краевого бюджета составила 634,453 руб. В результате реализации проекта силами жителей было проведено 6 субботников, очищена территория погоста, покрашены металлические конструкции, заменено ограждение по всему периметру</a:t>
            </a:r>
            <a:r>
              <a:rPr lang="ru-RU" sz="2400" dirty="0">
                <a:solidFill>
                  <a:srgbClr val="555555"/>
                </a:solidFill>
                <a:latin typeface="Arial Black" pitchFamily="34" charset="0"/>
              </a:rPr>
              <a:t>. </a:t>
            </a:r>
            <a:endParaRPr lang="ru-RU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572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92696"/>
            <a:ext cx="871296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/>
              <a:buChar char="•"/>
            </a:pPr>
            <a:r>
              <a:rPr lang="ru-RU" sz="2000" dirty="0">
                <a:latin typeface="Arial Black" pitchFamily="34" charset="0"/>
              </a:rPr>
              <a:t>В 2018 году было потрачено за организованный вывоз ТКО специализированной компанией ООО «</a:t>
            </a:r>
            <a:r>
              <a:rPr lang="ru-RU" sz="2000" dirty="0" err="1">
                <a:latin typeface="Arial Black" pitchFamily="34" charset="0"/>
              </a:rPr>
              <a:t>Жилкомхоз</a:t>
            </a:r>
            <a:r>
              <a:rPr lang="ru-RU" sz="2000" dirty="0">
                <a:latin typeface="Arial Black" pitchFamily="34" charset="0"/>
              </a:rPr>
              <a:t>» </a:t>
            </a:r>
            <a:r>
              <a:rPr lang="ru-RU" sz="2000" dirty="0" smtClean="0">
                <a:latin typeface="Arial Black" pitchFamily="34" charset="0"/>
              </a:rPr>
              <a:t>377</a:t>
            </a:r>
            <a:r>
              <a:rPr lang="ru-RU" sz="2000" dirty="0">
                <a:latin typeface="Arial Black" pitchFamily="34" charset="0"/>
              </a:rPr>
              <a:t> 720 руб., </a:t>
            </a:r>
            <a:r>
              <a:rPr lang="ru-RU" sz="2000" dirty="0" smtClean="0">
                <a:latin typeface="Arial Black" pitchFamily="34" charset="0"/>
              </a:rPr>
              <a:t>из них из </a:t>
            </a:r>
            <a:r>
              <a:rPr lang="ru-RU" sz="2000" dirty="0">
                <a:latin typeface="Arial Black" pitchFamily="34" charset="0"/>
              </a:rPr>
              <a:t>бюджета Сизинского сельсовета  272 720 руб., из них 125 тыс. руб. денежные средства из бюджета Шушенского района (</a:t>
            </a:r>
            <a:r>
              <a:rPr lang="ru-RU" sz="2000" dirty="0" smtClean="0">
                <a:latin typeface="Arial Black" pitchFamily="34" charset="0"/>
              </a:rPr>
              <a:t>35 000 </a:t>
            </a:r>
            <a:r>
              <a:rPr lang="ru-RU" sz="2000" dirty="0" err="1" smtClean="0">
                <a:latin typeface="Arial Black" pitchFamily="34" charset="0"/>
              </a:rPr>
              <a:t>буртовка</a:t>
            </a:r>
            <a:r>
              <a:rPr lang="ru-RU" sz="2000" dirty="0" smtClean="0">
                <a:latin typeface="Arial Black" pitchFamily="34" charset="0"/>
              </a:rPr>
              <a:t> </a:t>
            </a:r>
            <a:r>
              <a:rPr lang="ru-RU" sz="2000" dirty="0">
                <a:latin typeface="Arial Black" pitchFamily="34" charset="0"/>
              </a:rPr>
              <a:t>свалки, 237 720  вывоз ТБО), собрано жителями 130 000 руб</a:t>
            </a:r>
            <a:r>
              <a:rPr lang="ru-RU" sz="2000" dirty="0" smtClean="0">
                <a:latin typeface="Arial Black" pitchFamily="34" charset="0"/>
              </a:rPr>
              <a:t>. На </a:t>
            </a:r>
            <a:r>
              <a:rPr lang="ru-RU" sz="2000" dirty="0">
                <a:latin typeface="Arial Black" pitchFamily="34" charset="0"/>
              </a:rPr>
              <a:t>ямочный ремонт дорог по ул. Песочная, </a:t>
            </a:r>
            <a:r>
              <a:rPr lang="ru-RU" sz="2000" dirty="0" smtClean="0">
                <a:latin typeface="Arial Black" pitchFamily="34" charset="0"/>
              </a:rPr>
              <a:t>ул. Ленина </a:t>
            </a:r>
            <a:r>
              <a:rPr lang="ru-RU" sz="2000" dirty="0">
                <a:latin typeface="Arial Black" pitchFamily="34" charset="0"/>
              </a:rPr>
              <a:t>протяженностью около 7 км потрачено – 360 168 руб.</a:t>
            </a:r>
          </a:p>
          <a:p>
            <a:pPr algn="ctr">
              <a:buFont typeface="Arial"/>
              <a:buChar char="•"/>
            </a:pPr>
            <a:r>
              <a:rPr lang="ru-RU" sz="2000" dirty="0" err="1">
                <a:latin typeface="Arial Black" pitchFamily="34" charset="0"/>
              </a:rPr>
              <a:t>Грейдировка</a:t>
            </a:r>
            <a:r>
              <a:rPr lang="ru-RU" sz="2000" dirty="0">
                <a:latin typeface="Arial Black" pitchFamily="34" charset="0"/>
              </a:rPr>
              <a:t> дорог, срезка обочин по ул. Ленина, Песочная, Солнечная, Шахматная, ул. Набережная, Красный Хутор обошлось бюджету – 62 768 руб.</a:t>
            </a:r>
          </a:p>
          <a:p>
            <a:pPr algn="ctr">
              <a:buFont typeface="Arial"/>
              <a:buChar char="•"/>
            </a:pPr>
            <a:r>
              <a:rPr lang="ru-RU" sz="2000" dirty="0">
                <a:latin typeface="Arial Black" pitchFamily="34" charset="0"/>
              </a:rPr>
              <a:t>Зимняя очистка дорог от снега, обработка </a:t>
            </a:r>
            <a:r>
              <a:rPr lang="ru-RU" sz="2000" dirty="0" err="1">
                <a:latin typeface="Arial Black" pitchFamily="34" charset="0"/>
              </a:rPr>
              <a:t>противоголедными</a:t>
            </a:r>
            <a:r>
              <a:rPr lang="ru-RU" sz="2000" dirty="0">
                <a:latin typeface="Arial Black" pitchFamily="34" charset="0"/>
              </a:rPr>
              <a:t> средствами с января по март 2018 – около 60 000 руб. (59 774, 76 руб.).</a:t>
            </a:r>
          </a:p>
          <a:p>
            <a:pPr algn="ctr">
              <a:buFont typeface="Arial"/>
              <a:buChar char="•"/>
            </a:pPr>
            <a:r>
              <a:rPr lang="ru-RU" sz="2000" dirty="0">
                <a:latin typeface="Arial Black" pitchFamily="34" charset="0"/>
              </a:rPr>
              <a:t>Приобретение и отсыпка улиц песчано –гравийной смесью Шахматная, Центральная, Солнечная, ПГС для бетонирования столбов на погосте, бетонирование турника, остановок по ул. Песочная около 100 000 руб.</a:t>
            </a:r>
            <a:endParaRPr lang="ru-RU" sz="2000" b="0" i="0" dirty="0">
              <a:effectLst/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6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692696"/>
            <a:ext cx="864096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/>
              <a:buChar char="•"/>
            </a:pPr>
            <a:endParaRPr lang="ru-RU" sz="1600" dirty="0">
              <a:latin typeface="Arial Black" pitchFamily="34" charset="0"/>
            </a:endParaRPr>
          </a:p>
          <a:p>
            <a:pPr algn="ctr">
              <a:buFont typeface="Arial"/>
              <a:buChar char="•"/>
            </a:pPr>
            <a:r>
              <a:rPr lang="ru-RU" sz="1400" dirty="0">
                <a:latin typeface="Arial Black" pitchFamily="34" charset="0"/>
              </a:rPr>
              <a:t>Были написаны </a:t>
            </a:r>
            <a:r>
              <a:rPr lang="ru-RU" sz="1400" dirty="0" smtClean="0">
                <a:latin typeface="Arial Black" pitchFamily="34" charset="0"/>
              </a:rPr>
              <a:t>гранты по </a:t>
            </a:r>
            <a:r>
              <a:rPr lang="ru-RU" sz="1400" dirty="0">
                <a:latin typeface="Arial Black" pitchFamily="34" charset="0"/>
              </a:rPr>
              <a:t>флагманской программе молодежного центра для трудоустройства старшеклассников, наши программы были поддержаны Губернатором Красноярского края и трудовой отряд старшеклассников работали 2 летних сезона, что позволило детям заработать первую зарплату и поучаствовать в решении проблем села. При содействии администрации и активных жителей трудовым отрядом старшеклассников были выполнены следующие работы</a:t>
            </a:r>
            <a:r>
              <a:rPr lang="ru-RU" sz="1400" dirty="0" smtClean="0">
                <a:latin typeface="Arial Black" pitchFamily="34" charset="0"/>
              </a:rPr>
              <a:t>:</a:t>
            </a:r>
          </a:p>
          <a:p>
            <a:pPr>
              <a:buFont typeface="Arial"/>
              <a:buChar char="•"/>
            </a:pPr>
            <a:r>
              <a:rPr lang="ru-RU" sz="1400" dirty="0" smtClean="0">
                <a:latin typeface="Arial Black" pitchFamily="34" charset="0"/>
              </a:rPr>
              <a:t>Очищен </a:t>
            </a:r>
            <a:r>
              <a:rPr lang="ru-RU" sz="1400" dirty="0">
                <a:latin typeface="Arial Black" pitchFamily="34" charset="0"/>
              </a:rPr>
              <a:t>берег Енисея, вдоль с. Сизая, п. Красный Хутор, речка Голубая от мусора.</a:t>
            </a:r>
          </a:p>
          <a:p>
            <a:pPr>
              <a:buFont typeface="Arial"/>
              <a:buChar char="•"/>
            </a:pPr>
            <a:r>
              <a:rPr lang="ru-RU" sz="1400" dirty="0">
                <a:latin typeface="Arial Black" pitchFamily="34" charset="0"/>
              </a:rPr>
              <a:t>Очищены от мусора кладбища в д. Голубая и с. Сизая, п. Красный Хутор после родительского дня.</a:t>
            </a:r>
          </a:p>
          <a:p>
            <a:pPr>
              <a:buFont typeface="Arial"/>
              <a:buChar char="•"/>
            </a:pPr>
            <a:r>
              <a:rPr lang="ru-RU" sz="1400" dirty="0">
                <a:latin typeface="Arial Black" pitchFamily="34" charset="0"/>
              </a:rPr>
              <a:t>Очищен сквер «Победы» от крупного мусора, вырублены старые ветки, скошена трава.</a:t>
            </a:r>
          </a:p>
          <a:p>
            <a:pPr>
              <a:buFont typeface="Arial"/>
              <a:buChar char="•"/>
            </a:pPr>
            <a:r>
              <a:rPr lang="ru-RU" sz="1400" dirty="0">
                <a:latin typeface="Arial Black" pitchFamily="34" charset="0"/>
              </a:rPr>
              <a:t>Сделан и частично покрашен забор на детской площадке в с. Сизая, домик, разбиты цветники, выкорчеваны частично кустарники.</a:t>
            </a:r>
          </a:p>
          <a:p>
            <a:pPr>
              <a:buFont typeface="Arial"/>
              <a:buChar char="•"/>
            </a:pPr>
            <a:r>
              <a:rPr lang="ru-RU" sz="1400" dirty="0">
                <a:latin typeface="Arial Black" pitchFamily="34" charset="0"/>
              </a:rPr>
              <a:t>В районе речки Сизая, на </a:t>
            </a:r>
            <a:r>
              <a:rPr lang="ru-RU" sz="1400" dirty="0" err="1">
                <a:latin typeface="Arial Black" pitchFamily="34" charset="0"/>
              </a:rPr>
              <a:t>Капленка</a:t>
            </a:r>
            <a:r>
              <a:rPr lang="ru-RU" sz="1400" dirty="0">
                <a:latin typeface="Arial Black" pitchFamily="34" charset="0"/>
              </a:rPr>
              <a:t> сделана волейбольная площадка, в рамках проведения мероприятий по обеспечению условий для развития на территории поселения физической культуры, </a:t>
            </a:r>
            <a:r>
              <a:rPr lang="ru-RU" sz="1400" dirty="0" smtClean="0">
                <a:latin typeface="Arial Black" pitchFamily="34" charset="0"/>
              </a:rPr>
              <a:t>школьного спорта и массового спорта. </a:t>
            </a:r>
          </a:p>
          <a:p>
            <a:pPr>
              <a:buFont typeface="Arial"/>
              <a:buChar char="•"/>
            </a:pPr>
            <a:r>
              <a:rPr lang="ru-RU" sz="1400" dirty="0">
                <a:latin typeface="Arial Black" pitchFamily="34" charset="0"/>
              </a:rPr>
              <a:t>  </a:t>
            </a:r>
            <a:r>
              <a:rPr lang="ru-RU" sz="1400" dirty="0" smtClean="0">
                <a:latin typeface="Arial Black" pitchFamily="34" charset="0"/>
              </a:rPr>
              <a:t>были </a:t>
            </a:r>
            <a:r>
              <a:rPr lang="ru-RU" sz="1400" dirty="0">
                <a:latin typeface="Arial Black" pitchFamily="34" charset="0"/>
              </a:rPr>
              <a:t>проведены официальные соревнования по волейболу в с. Сизая и п. Красный Хутор</a:t>
            </a:r>
            <a:r>
              <a:rPr lang="ru-RU" sz="1400" dirty="0" smtClean="0">
                <a:latin typeface="Arial Black" pitchFamily="34" charset="0"/>
              </a:rPr>
              <a:t>.</a:t>
            </a:r>
          </a:p>
          <a:p>
            <a:pPr>
              <a:buFont typeface="Arial"/>
              <a:buChar char="•"/>
            </a:pPr>
            <a:r>
              <a:rPr lang="ru-RU" sz="1400" dirty="0" smtClean="0">
                <a:latin typeface="Arial Black" pitchFamily="34" charset="0"/>
              </a:rPr>
              <a:t> </a:t>
            </a:r>
            <a:r>
              <a:rPr lang="ru-RU" sz="1400" dirty="0">
                <a:latin typeface="Arial Black" pitchFamily="34" charset="0"/>
              </a:rPr>
              <a:t>Выровнена площадь под футбольное поле по ул. Солнечная, сделаны футбольные ворота, установлены скамейки для болельщиков, в 2018 году на футбольном поле школы были проведены соревнования по </a:t>
            </a:r>
            <a:r>
              <a:rPr lang="ru-RU" sz="1400" dirty="0" smtClean="0">
                <a:latin typeface="Arial Black" pitchFamily="34" charset="0"/>
              </a:rPr>
              <a:t>футболу</a:t>
            </a:r>
            <a:r>
              <a:rPr lang="ru-RU" sz="1400" dirty="0">
                <a:latin typeface="Arial Black" pitchFamily="34" charset="0"/>
              </a:rPr>
              <a:t>.</a:t>
            </a:r>
            <a:endParaRPr lang="ru-RU" sz="1400" b="0" i="0" dirty="0">
              <a:effectLst/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10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836712"/>
            <a:ext cx="864096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rgbClr val="555555"/>
              </a:solidFill>
              <a:latin typeface="Roboto"/>
            </a:endParaRPr>
          </a:p>
          <a:p>
            <a:pPr algn="ctr"/>
            <a:endParaRPr lang="ru-RU" sz="1600" dirty="0" smtClean="0">
              <a:latin typeface="Arial Black" pitchFamily="34" charset="0"/>
            </a:endParaRPr>
          </a:p>
          <a:p>
            <a:pPr algn="ctr"/>
            <a:r>
              <a:rPr lang="ru-RU" sz="1600" dirty="0" smtClean="0">
                <a:latin typeface="Arial Black" pitchFamily="34" charset="0"/>
              </a:rPr>
              <a:t>Администрацией </a:t>
            </a:r>
            <a:r>
              <a:rPr lang="ru-RU" sz="1600" dirty="0">
                <a:latin typeface="Arial Black" pitchFamily="34" charset="0"/>
              </a:rPr>
              <a:t>Сизинского сельсовета регулярно оказывается помощь и поддержка социально ориентированным некоммерческим организациям в пределах полномочий, установленных статьями 31.1 и 31.3 Федерального закона от 12 января 1996 года № 7-ФЗ «О некоммерческих организациях», </a:t>
            </a:r>
            <a:endParaRPr lang="ru-RU" sz="1600" dirty="0" smtClean="0">
              <a:latin typeface="Arial Black" pitchFamily="34" charset="0"/>
            </a:endParaRPr>
          </a:p>
          <a:p>
            <a:pPr algn="ctr"/>
            <a:r>
              <a:rPr lang="ru-RU" sz="1600" dirty="0" smtClean="0">
                <a:latin typeface="Arial Black" pitchFamily="34" charset="0"/>
              </a:rPr>
              <a:t>такой </a:t>
            </a:r>
            <a:r>
              <a:rPr lang="ru-RU" sz="1600" dirty="0">
                <a:latin typeface="Arial Black" pitchFamily="34" charset="0"/>
              </a:rPr>
              <a:t>организацией является Совет ветеранов, а так же ветераны спорта Шушенского района, на территории Сизинского сельсовета 16 человек. </a:t>
            </a:r>
            <a:endParaRPr lang="ru-RU" sz="1600" dirty="0" smtClean="0">
              <a:latin typeface="Arial Black" pitchFamily="34" charset="0"/>
            </a:endParaRPr>
          </a:p>
          <a:p>
            <a:pPr algn="ctr"/>
            <a:r>
              <a:rPr lang="ru-RU" sz="1600" dirty="0" smtClean="0">
                <a:latin typeface="Arial Black" pitchFamily="34" charset="0"/>
              </a:rPr>
              <a:t>Оказана </a:t>
            </a:r>
            <a:r>
              <a:rPr lang="ru-RU" sz="1600" dirty="0">
                <a:latin typeface="Arial Black" pitchFamily="34" charset="0"/>
              </a:rPr>
              <a:t>поддержка общественной организации Совету ветеранов – пенсионеров с. Сизая в 2018 году, которая заключается в следующем:</a:t>
            </a:r>
          </a:p>
          <a:p>
            <a:r>
              <a:rPr lang="ru-RU" sz="1600" dirty="0">
                <a:latin typeface="Arial Black" pitchFamily="34" charset="0"/>
              </a:rPr>
              <a:t>– организована поездка ветеранов на районную спартакиаду;</a:t>
            </a:r>
          </a:p>
          <a:p>
            <a:r>
              <a:rPr lang="ru-RU" sz="1600" dirty="0">
                <a:latin typeface="Arial Black" pitchFamily="34" charset="0"/>
              </a:rPr>
              <a:t>– организована помощь в праздновании Дня пожилого человека;</a:t>
            </a:r>
          </a:p>
          <a:p>
            <a:r>
              <a:rPr lang="ru-RU" sz="1600" dirty="0">
                <a:latin typeface="Arial Black" pitchFamily="34" charset="0"/>
              </a:rPr>
              <a:t>– организована помощь Совету ветеранов – пенсионеров в проведении памятных мероприятий, поздравлении с юбилеем пожилых людей,</a:t>
            </a:r>
          </a:p>
          <a:p>
            <a:r>
              <a:rPr lang="ru-RU" sz="1600" dirty="0">
                <a:latin typeface="Arial Black" pitchFamily="34" charset="0"/>
              </a:rPr>
              <a:t>– организована помощь от старшеклассников одиноким пенсионерам в выполнении тяжелой физической работы по хозяйству, так были приглашены отряд студентов  из СФУ для оказания помощи одиноким и пожилым людям.</a:t>
            </a:r>
            <a:endParaRPr lang="ru-RU" sz="1600" b="0" i="0" dirty="0">
              <a:effectLst/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081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060848"/>
            <a:ext cx="877083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i="1" dirty="0" smtClean="0">
                <a:latin typeface="Arial Black" pitchFamily="34" charset="0"/>
              </a:rPr>
              <a:t>Благодарим</a:t>
            </a:r>
          </a:p>
          <a:p>
            <a:pPr algn="ctr"/>
            <a:r>
              <a:rPr lang="ru-RU" sz="8000" i="1" dirty="0" smtClean="0">
                <a:latin typeface="Arial Black" pitchFamily="34" charset="0"/>
              </a:rPr>
              <a:t> за внимание!</a:t>
            </a:r>
            <a:endParaRPr lang="ru-RU" sz="8000" i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433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2675466"/>
            <a:ext cx="8496944" cy="3777869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555555"/>
                </a:solidFill>
                <a:latin typeface="Roboto"/>
              </a:rPr>
              <a:t> 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1. Р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ешение вопросов местного значения и исполнение полномочий, предусмотренных №131-ФЗ от 06.10.2003 г. «Об общих принципах организации местного самоуправления в Российской Федерации» и Уставом Сизинского сельсовета.</a:t>
            </a:r>
          </a:p>
          <a:p>
            <a:endParaRPr lang="ru-RU" sz="2200" dirty="0" smtClean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2. Оптимизация расходования бюджетных средств.</a:t>
            </a:r>
          </a:p>
          <a:p>
            <a:endParaRPr lang="ru-RU" sz="2200" dirty="0" smtClean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3. Привлечения внебюджетных источников, за счет участия в </a:t>
            </a:r>
            <a:r>
              <a:rPr lang="ru-RU" sz="2200" dirty="0" err="1" smtClean="0">
                <a:solidFill>
                  <a:schemeClr val="tx1"/>
                </a:solidFill>
                <a:latin typeface="Arial Black" pitchFamily="34" charset="0"/>
              </a:rPr>
              <a:t>грантовских</a:t>
            </a:r>
            <a:r>
              <a:rPr lang="ru-RU" sz="2200" dirty="0" smtClean="0">
                <a:solidFill>
                  <a:schemeClr val="tx1"/>
                </a:solidFill>
                <a:latin typeface="Arial Black" pitchFamily="34" charset="0"/>
              </a:rPr>
              <a:t> программах Красноярского края.</a:t>
            </a:r>
            <a:endParaRPr lang="ru-RU" sz="22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15456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Arial Black" pitchFamily="34" charset="0"/>
              </a:rPr>
              <a:t>Основные направления деятельности администрации Сизинского сельсовета</a:t>
            </a:r>
            <a:br>
              <a:rPr lang="ru-RU" sz="3600" b="1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Arial Black" pitchFamily="34" charset="0"/>
              </a:rPr>
              <a:t> в 2018 году</a:t>
            </a:r>
            <a:endParaRPr lang="ru-RU" sz="3600" b="1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44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578168050"/>
              </p:ext>
            </p:extLst>
          </p:nvPr>
        </p:nvGraphicFramePr>
        <p:xfrm>
          <a:off x="204520" y="866329"/>
          <a:ext cx="8759968" cy="45788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Овал 8"/>
          <p:cNvSpPr/>
          <p:nvPr/>
        </p:nvSpPr>
        <p:spPr>
          <a:xfrm>
            <a:off x="3887923" y="2924944"/>
            <a:ext cx="1440160" cy="7720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Arial Black" pitchFamily="34" charset="0"/>
              </a:rPr>
              <a:t>Бюджетный процесс</a:t>
            </a:r>
            <a:endParaRPr lang="ru-RU" sz="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4520" y="912202"/>
            <a:ext cx="1740475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ru-RU" sz="900" dirty="0" smtClean="0">
              <a:latin typeface="Arial Black" pitchFamily="34" charset="0"/>
            </a:endParaRPr>
          </a:p>
          <a:p>
            <a:pPr marL="342900" indent="-342900">
              <a:buAutoNum type="arabicPeriod"/>
            </a:pPr>
            <a:endParaRPr lang="ru-RU" sz="900" dirty="0">
              <a:latin typeface="Arial Black" pitchFamily="34" charset="0"/>
            </a:endParaRPr>
          </a:p>
          <a:p>
            <a:pPr marL="342900" indent="-342900">
              <a:buAutoNum type="arabicPeriod"/>
            </a:pPr>
            <a:endParaRPr lang="ru-RU" sz="900" dirty="0" smtClean="0">
              <a:latin typeface="Arial Black" pitchFamily="34" charset="0"/>
            </a:endParaRPr>
          </a:p>
          <a:p>
            <a:pPr marL="342900" indent="-342900">
              <a:buAutoNum type="arabicPeriod"/>
            </a:pPr>
            <a:r>
              <a:rPr lang="ru-RU" sz="900" dirty="0" smtClean="0">
                <a:latin typeface="Arial Black" pitchFamily="34" charset="0"/>
              </a:rPr>
              <a:t>Формирование бюджета.</a:t>
            </a:r>
          </a:p>
          <a:p>
            <a:pPr marL="342900" indent="-342900">
              <a:buAutoNum type="arabicPeriod"/>
            </a:pPr>
            <a:r>
              <a:rPr lang="ru-RU" sz="900" dirty="0" smtClean="0">
                <a:latin typeface="Arial Black" pitchFamily="34" charset="0"/>
              </a:rPr>
              <a:t>Внесение бюджета Главой в Совет депутатов.</a:t>
            </a:r>
          </a:p>
          <a:p>
            <a:pPr marL="342900" indent="-342900">
              <a:buAutoNum type="arabicPeriod"/>
            </a:pPr>
            <a:r>
              <a:rPr lang="ru-RU" sz="900" dirty="0" smtClean="0">
                <a:latin typeface="Arial Black" pitchFamily="34" charset="0"/>
              </a:rPr>
              <a:t>Публичные слушания.</a:t>
            </a:r>
          </a:p>
          <a:p>
            <a:pPr marL="342900" indent="-342900">
              <a:buAutoNum type="arabicPeriod"/>
            </a:pPr>
            <a:r>
              <a:rPr lang="ru-RU" sz="900" dirty="0" smtClean="0">
                <a:latin typeface="Arial Black" pitchFamily="34" charset="0"/>
              </a:rPr>
              <a:t>Рассмотрение бюджета Советом депутатов.</a:t>
            </a:r>
          </a:p>
          <a:p>
            <a:pPr marL="342900" indent="-342900">
              <a:buAutoNum type="arabicPeriod"/>
            </a:pPr>
            <a:r>
              <a:rPr lang="ru-RU" sz="900" dirty="0" smtClean="0">
                <a:latin typeface="Arial Black" pitchFamily="34" charset="0"/>
              </a:rPr>
              <a:t>Принятие бюджета.</a:t>
            </a:r>
          </a:p>
          <a:p>
            <a:pPr marL="342900" indent="-342900">
              <a:buAutoNum type="arabicPeriod"/>
            </a:pPr>
            <a:r>
              <a:rPr lang="ru-RU" sz="900" dirty="0" smtClean="0">
                <a:latin typeface="Arial Black" pitchFamily="34" charset="0"/>
              </a:rPr>
              <a:t>Опубликование бюджета в газете «Сизинские вести»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15" name="Стрелка вправо 14"/>
          <p:cNvSpPr/>
          <p:nvPr/>
        </p:nvSpPr>
        <p:spPr>
          <a:xfrm rot="1815660">
            <a:off x="1800173" y="2258714"/>
            <a:ext cx="602832" cy="30779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7308304" y="1052736"/>
            <a:ext cx="13681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ru-RU" sz="900" dirty="0" smtClean="0">
              <a:latin typeface="Arial Black" pitchFamily="34" charset="0"/>
            </a:endParaRPr>
          </a:p>
          <a:p>
            <a:pPr marL="342900" indent="-342900">
              <a:buAutoNum type="arabicPeriod"/>
            </a:pPr>
            <a:endParaRPr lang="ru-RU" sz="900" dirty="0">
              <a:latin typeface="Arial Black" pitchFamily="34" charset="0"/>
            </a:endParaRPr>
          </a:p>
          <a:p>
            <a:pPr marL="342900" indent="-342900">
              <a:buAutoNum type="arabicPeriod"/>
            </a:pPr>
            <a:endParaRPr lang="ru-RU" sz="900" dirty="0" smtClean="0">
              <a:latin typeface="Arial Black" pitchFamily="34" charset="0"/>
            </a:endParaRPr>
          </a:p>
          <a:p>
            <a:pPr marL="342900" indent="-342900">
              <a:buAutoNum type="arabicPeriod"/>
            </a:pPr>
            <a:endParaRPr lang="ru-RU" sz="900" dirty="0">
              <a:latin typeface="Arial Black" pitchFamily="34" charset="0"/>
            </a:endParaRPr>
          </a:p>
          <a:p>
            <a:pPr marL="342900" indent="-342900">
              <a:buAutoNum type="arabicPeriod"/>
            </a:pPr>
            <a:endParaRPr lang="ru-RU" sz="900" dirty="0" smtClean="0">
              <a:latin typeface="Arial Black" pitchFamily="34" charset="0"/>
            </a:endParaRPr>
          </a:p>
          <a:p>
            <a:pPr marL="342900" indent="-342900">
              <a:buAutoNum type="arabicPeriod"/>
            </a:pPr>
            <a:endParaRPr lang="ru-RU" sz="900" dirty="0">
              <a:latin typeface="Arial Black" pitchFamily="34" charset="0"/>
            </a:endParaRPr>
          </a:p>
          <a:p>
            <a:pPr marL="342900" indent="-342900">
              <a:buAutoNum type="arabicPeriod"/>
            </a:pPr>
            <a:r>
              <a:rPr lang="ru-RU" sz="900" dirty="0" smtClean="0">
                <a:latin typeface="Arial Black" pitchFamily="34" charset="0"/>
              </a:rPr>
              <a:t>Оплата труда.</a:t>
            </a:r>
          </a:p>
          <a:p>
            <a:pPr marL="342900" indent="-342900">
              <a:buAutoNum type="arabicPeriod"/>
            </a:pPr>
            <a:r>
              <a:rPr lang="ru-RU" sz="900" dirty="0" smtClean="0">
                <a:latin typeface="Arial Black" pitchFamily="34" charset="0"/>
              </a:rPr>
              <a:t>Оплата товаров и услуг.</a:t>
            </a:r>
          </a:p>
          <a:p>
            <a:pPr marL="342900" indent="-342900">
              <a:buAutoNum type="arabicPeriod"/>
            </a:pPr>
            <a:r>
              <a:rPr lang="ru-RU" sz="900" dirty="0" smtClean="0">
                <a:latin typeface="Arial Black" pitchFamily="34" charset="0"/>
              </a:rPr>
              <a:t>Оплата иных расходов.</a:t>
            </a:r>
          </a:p>
        </p:txBody>
      </p:sp>
      <p:sp>
        <p:nvSpPr>
          <p:cNvPr id="17" name="Стрелка вниз 16"/>
          <p:cNvSpPr/>
          <p:nvPr/>
        </p:nvSpPr>
        <p:spPr>
          <a:xfrm rot="3431258">
            <a:off x="6897209" y="2117718"/>
            <a:ext cx="281075" cy="594358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843808" y="4941168"/>
            <a:ext cx="4193938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ru-RU" sz="900" dirty="0" smtClean="0">
              <a:latin typeface="Arial Black" pitchFamily="34" charset="0"/>
            </a:endParaRPr>
          </a:p>
          <a:p>
            <a:pPr marL="342900" indent="-342900">
              <a:buAutoNum type="arabicPeriod"/>
            </a:pPr>
            <a:endParaRPr lang="ru-RU" sz="900" dirty="0">
              <a:latin typeface="Arial Black" pitchFamily="34" charset="0"/>
            </a:endParaRPr>
          </a:p>
          <a:p>
            <a:pPr marL="342900" indent="-342900">
              <a:buAutoNum type="arabicPeriod"/>
            </a:pPr>
            <a:endParaRPr lang="ru-RU" sz="900" dirty="0" smtClean="0">
              <a:latin typeface="Arial Black" pitchFamily="34" charset="0"/>
            </a:endParaRPr>
          </a:p>
          <a:p>
            <a:pPr marL="342900" indent="-342900">
              <a:buAutoNum type="arabicPeriod"/>
            </a:pPr>
            <a:endParaRPr lang="ru-RU" sz="900" dirty="0">
              <a:latin typeface="Arial Black" pitchFamily="34" charset="0"/>
            </a:endParaRPr>
          </a:p>
          <a:p>
            <a:pPr marL="342900" indent="-342900">
              <a:buAutoNum type="arabicPeriod"/>
            </a:pPr>
            <a:r>
              <a:rPr lang="ru-RU" sz="900" dirty="0" smtClean="0">
                <a:latin typeface="Arial Black" pitchFamily="34" charset="0"/>
              </a:rPr>
              <a:t>Составление отчетности</a:t>
            </a:r>
          </a:p>
          <a:p>
            <a:pPr marL="342900" indent="-342900">
              <a:buAutoNum type="arabicPeriod"/>
            </a:pPr>
            <a:r>
              <a:rPr lang="ru-RU" sz="900" dirty="0" smtClean="0">
                <a:latin typeface="Arial Black" pitchFamily="34" charset="0"/>
              </a:rPr>
              <a:t>Подготовка годового отчета</a:t>
            </a:r>
          </a:p>
          <a:p>
            <a:pPr marL="342900" indent="-342900">
              <a:buAutoNum type="arabicPeriod"/>
            </a:pPr>
            <a:r>
              <a:rPr lang="ru-RU" sz="900" dirty="0" smtClean="0">
                <a:latin typeface="Arial Black" pitchFamily="34" charset="0"/>
              </a:rPr>
              <a:t>Представление годового отчета Совету депутатов</a:t>
            </a:r>
          </a:p>
          <a:p>
            <a:pPr marL="342900" indent="-342900">
              <a:buAutoNum type="arabicPeriod"/>
            </a:pPr>
            <a:r>
              <a:rPr lang="ru-RU" sz="900" dirty="0" smtClean="0">
                <a:latin typeface="Arial Black" pitchFamily="34" charset="0"/>
              </a:rPr>
              <a:t>Публичные слушания.</a:t>
            </a:r>
          </a:p>
          <a:p>
            <a:pPr marL="342900" indent="-342900">
              <a:buAutoNum type="arabicPeriod"/>
            </a:pPr>
            <a:r>
              <a:rPr lang="ru-RU" sz="900" dirty="0" smtClean="0">
                <a:latin typeface="Arial Black" pitchFamily="34" charset="0"/>
              </a:rPr>
              <a:t>Рассмотрение бюджета Советом депутатов.</a:t>
            </a:r>
          </a:p>
          <a:p>
            <a:pPr marL="342900" indent="-342900">
              <a:buAutoNum type="arabicPeriod"/>
            </a:pPr>
            <a:r>
              <a:rPr lang="ru-RU" sz="900" dirty="0" smtClean="0">
                <a:latin typeface="Arial Black" pitchFamily="34" charset="0"/>
              </a:rPr>
              <a:t>Принятие бюджета.</a:t>
            </a:r>
          </a:p>
          <a:p>
            <a:pPr marL="342900" indent="-342900">
              <a:buAutoNum type="arabicPeriod"/>
            </a:pPr>
            <a:r>
              <a:rPr lang="ru-RU" sz="900" dirty="0" smtClean="0">
                <a:latin typeface="Arial Black" pitchFamily="34" charset="0"/>
              </a:rPr>
              <a:t>Опубликование бюджета в газете «Сизинские вести»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19" name="Стрелка вниз 18"/>
          <p:cNvSpPr/>
          <p:nvPr/>
        </p:nvSpPr>
        <p:spPr>
          <a:xfrm flipH="1" flipV="1">
            <a:off x="4499992" y="5202736"/>
            <a:ext cx="216023" cy="36004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259632" y="404664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Этапы бюджетного процесса</a:t>
            </a:r>
            <a:endParaRPr lang="ru-RU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6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338328"/>
            <a:ext cx="8229600" cy="1074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799" tIns="51399" rIns="102799" bIns="51399" anchor="ctr">
            <a:normAutofit fontScale="90000"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 i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4025" indent="3175" algn="l" rtl="0" eaLnBrk="0" fontAlgn="base" hangingPunct="0">
              <a:spcBef>
                <a:spcPct val="0"/>
              </a:spcBef>
              <a:spcAft>
                <a:spcPct val="0"/>
              </a:spcAft>
              <a:defRPr sz="1600" b="1" i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1225" indent="3175" algn="l" rtl="0" eaLnBrk="0" fontAlgn="base" hangingPunct="0">
              <a:spcBef>
                <a:spcPct val="0"/>
              </a:spcBef>
              <a:spcAft>
                <a:spcPct val="0"/>
              </a:spcAft>
              <a:defRPr sz="1600" b="1" i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68425" indent="3175" algn="l" rtl="0" eaLnBrk="0" fontAlgn="base" hangingPunct="0">
              <a:spcBef>
                <a:spcPct val="0"/>
              </a:spcBef>
              <a:spcAft>
                <a:spcPct val="0"/>
              </a:spcAft>
              <a:defRPr sz="1600" b="1" i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5625" indent="3175" algn="l" rtl="0" eaLnBrk="0" fontAlgn="base" hangingPunct="0">
              <a:spcBef>
                <a:spcPct val="0"/>
              </a:spcBef>
              <a:spcAft>
                <a:spcPct val="0"/>
              </a:spcAft>
              <a:defRPr sz="1600" b="1" i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b="1" i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b="1" i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b="1" i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b="1" i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501498" indent="-501498" algn="ctr" eaLnBrk="1" hangingPunct="1">
              <a:lnSpc>
                <a:spcPct val="80000"/>
              </a:lnSpc>
              <a:defRPr/>
            </a:pPr>
            <a:r>
              <a:rPr lang="ru-RU" sz="2700" b="0" i="0" kern="0" dirty="0" smtClean="0">
                <a:latin typeface="Arial Black" pitchFamily="34" charset="0"/>
                <a:cs typeface="Arial" charset="0"/>
              </a:rPr>
              <a:t>Основные </a:t>
            </a:r>
            <a:r>
              <a:rPr lang="ru-RU" sz="2700" b="0" i="0" kern="0" dirty="0">
                <a:latin typeface="Arial Black" pitchFamily="34" charset="0"/>
                <a:cs typeface="Arial" charset="0"/>
              </a:rPr>
              <a:t>показатели исполнения бюджета </a:t>
            </a:r>
            <a:r>
              <a:rPr lang="ru-RU" sz="2700" b="0" i="0" kern="0" dirty="0" smtClean="0">
                <a:latin typeface="Arial Black" pitchFamily="34" charset="0"/>
                <a:cs typeface="Arial" charset="0"/>
              </a:rPr>
              <a:t>                                </a:t>
            </a:r>
            <a:r>
              <a:rPr lang="ru-RU" sz="2700" b="0" i="0" kern="0" dirty="0" smtClean="0">
                <a:latin typeface="Arial Black" pitchFamily="34" charset="0"/>
                <a:cs typeface="Arial" charset="0"/>
              </a:rPr>
              <a:t>МО «Сизинский сельсовет» </a:t>
            </a:r>
            <a:r>
              <a:rPr lang="ru-RU" sz="2700" b="0" i="0" kern="0" dirty="0" smtClean="0">
                <a:latin typeface="Arial Black" pitchFamily="34" charset="0"/>
                <a:cs typeface="Arial" charset="0"/>
              </a:rPr>
              <a:t>по доходам </a:t>
            </a:r>
            <a:r>
              <a:rPr lang="ru-RU" sz="2700" b="0" i="0" kern="0" dirty="0" smtClean="0">
                <a:latin typeface="Arial Black" pitchFamily="34" charset="0"/>
                <a:cs typeface="Arial" charset="0"/>
              </a:rPr>
              <a:t/>
            </a:r>
            <a:br>
              <a:rPr lang="ru-RU" sz="2700" b="0" i="0" kern="0" dirty="0" smtClean="0">
                <a:latin typeface="Arial Black" pitchFamily="34" charset="0"/>
                <a:cs typeface="Arial" charset="0"/>
              </a:rPr>
            </a:br>
            <a:r>
              <a:rPr lang="ru-RU" sz="2700" b="0" i="0" kern="0" dirty="0" smtClean="0">
                <a:latin typeface="Arial Black" pitchFamily="34" charset="0"/>
                <a:cs typeface="Arial" charset="0"/>
              </a:rPr>
              <a:t>за </a:t>
            </a:r>
            <a:r>
              <a:rPr lang="ru-RU" sz="2700" b="0" i="0" kern="0" dirty="0" smtClean="0">
                <a:latin typeface="Arial Black" pitchFamily="34" charset="0"/>
                <a:cs typeface="Arial" charset="0"/>
              </a:rPr>
              <a:t>2018 год             </a:t>
            </a:r>
            <a:r>
              <a:rPr lang="ru-RU" sz="2700" i="0" kern="0" dirty="0">
                <a:solidFill>
                  <a:srgbClr val="FFFF00"/>
                </a:solidFill>
                <a:latin typeface="Corbel"/>
                <a:cs typeface="Arial" charset="0"/>
              </a:rPr>
              <a:t/>
            </a:r>
            <a:br>
              <a:rPr lang="ru-RU" sz="2700" i="0" kern="0" dirty="0">
                <a:solidFill>
                  <a:srgbClr val="FFFF00"/>
                </a:solidFill>
                <a:latin typeface="Corbel"/>
                <a:cs typeface="Arial" charset="0"/>
              </a:rPr>
            </a:br>
            <a:endParaRPr lang="ru-RU" sz="1000" kern="0" dirty="0" smtClean="0">
              <a:solidFill>
                <a:srgbClr val="FFFF00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82135" y="1374805"/>
            <a:ext cx="8579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 Black" pitchFamily="34" charset="0"/>
              </a:rPr>
              <a:t>Тыс. руб.</a:t>
            </a:r>
            <a:endParaRPr lang="ru-RU" sz="1000" dirty="0">
              <a:latin typeface="Arial Black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386437940"/>
              </p:ext>
            </p:extLst>
          </p:nvPr>
        </p:nvGraphicFramePr>
        <p:xfrm>
          <a:off x="539552" y="1772816"/>
          <a:ext cx="806489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9894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Text Box 2"/>
          <p:cNvSpPr txBox="1">
            <a:spLocks noChangeArrowheads="1"/>
          </p:cNvSpPr>
          <p:nvPr/>
        </p:nvSpPr>
        <p:spPr bwMode="auto">
          <a:xfrm>
            <a:off x="381672" y="464150"/>
            <a:ext cx="8245866" cy="345392"/>
          </a:xfrm>
          <a:prstGeom prst="rect">
            <a:avLst/>
          </a:prstGeom>
          <a:noFill/>
          <a:ln>
            <a:noFill/>
          </a:ln>
          <a:extLst/>
        </p:spPr>
        <p:txBody>
          <a:bodyPr lIns="91368" tIns="45683" rIns="91368" bIns="45683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  <a:defRPr/>
            </a:pPr>
            <a:r>
              <a:rPr lang="ru-RU" sz="1600" b="1" dirty="0">
                <a:solidFill>
                  <a:prstClr val="black"/>
                </a:solidFill>
                <a:latin typeface="Arial Black" pitchFamily="34" charset="0"/>
                <a:cs typeface="Times New Roman" panose="02020603050405020304" pitchFamily="18" charset="0"/>
              </a:rPr>
              <a:t>Структура доходов бюджета МО «Сизинский сельсовет» за</a:t>
            </a:r>
            <a:r>
              <a:rPr lang="ru-RU" sz="1600" b="1" dirty="0">
                <a:solidFill>
                  <a:prstClr val="black"/>
                </a:solidFill>
                <a:latin typeface="Arial Black" pitchFamily="34" charset="0"/>
              </a:rPr>
              <a:t>  </a:t>
            </a:r>
            <a:r>
              <a:rPr lang="ru-RU" sz="1600" b="1" dirty="0" smtClean="0">
                <a:solidFill>
                  <a:prstClr val="black"/>
                </a:solidFill>
                <a:latin typeface="Arial Black" pitchFamily="34" charset="0"/>
              </a:rPr>
              <a:t>2018 </a:t>
            </a:r>
            <a:r>
              <a:rPr lang="ru-RU" sz="1600" b="1" dirty="0">
                <a:solidFill>
                  <a:prstClr val="black"/>
                </a:solidFill>
                <a:latin typeface="Arial Black" pitchFamily="34" charset="0"/>
              </a:rPr>
              <a:t>год</a:t>
            </a:r>
            <a:endParaRPr lang="ru-RU" sz="1600" b="1" dirty="0">
              <a:solidFill>
                <a:prstClr val="black"/>
              </a:solidFill>
              <a:latin typeface="Arial Black" pitchFamily="34" charset="0"/>
              <a:cs typeface="Times New Roman" panose="02020603050405020304" pitchFamily="18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197049" y="6607467"/>
            <a:ext cx="3847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12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sz="210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998236" y="6721216"/>
            <a:ext cx="2564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8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sz="2100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25127" y="6107838"/>
            <a:ext cx="8587880" cy="276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68" tIns="45683" rIns="91368" bIns="45683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   Фактическое исполнение           План </a:t>
            </a:r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2018 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года                   Отклонение</a:t>
            </a:r>
            <a:r>
              <a:rPr lang="en-US" sz="12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от плана          % исполнения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8316772" y="-27358"/>
            <a:ext cx="863376" cy="276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68" tIns="45683" rIns="91368" bIns="45683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sz="1200" i="1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4343" name="Group 7"/>
          <p:cNvGrpSpPr>
            <a:grpSpLocks/>
          </p:cNvGrpSpPr>
          <p:nvPr/>
        </p:nvGrpSpPr>
        <p:grpSpPr bwMode="auto">
          <a:xfrm>
            <a:off x="18732" y="923219"/>
            <a:ext cx="8721348" cy="5749567"/>
            <a:chOff x="48" y="391"/>
            <a:chExt cx="5587" cy="3733"/>
          </a:xfrm>
        </p:grpSpPr>
        <p:sp>
          <p:nvSpPr>
            <p:cNvPr id="14351" name="Text Box 8"/>
            <p:cNvSpPr txBox="1">
              <a:spLocks noChangeArrowheads="1"/>
            </p:cNvSpPr>
            <p:nvPr/>
          </p:nvSpPr>
          <p:spPr bwMode="auto">
            <a:xfrm>
              <a:off x="4848" y="624"/>
              <a:ext cx="754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ru-RU" sz="1200" b="1" i="1" dirty="0">
                  <a:latin typeface="Times New Roman" panose="02020603050405020304" pitchFamily="18" charset="0"/>
                </a:rPr>
                <a:t>тыс</a:t>
              </a:r>
              <a:r>
                <a:rPr lang="ru-RU" sz="1200" b="1" i="1" dirty="0" smtClean="0">
                  <a:latin typeface="Times New Roman" panose="02020603050405020304" pitchFamily="18" charset="0"/>
                </a:rPr>
                <a:t>. рублей</a:t>
              </a:r>
              <a:endParaRPr lang="ru-RU" sz="1200" b="1" i="1" dirty="0">
                <a:latin typeface="Times New Roman" panose="02020603050405020304" pitchFamily="18" charset="0"/>
              </a:endParaRPr>
            </a:p>
          </p:txBody>
        </p:sp>
        <p:sp>
          <p:nvSpPr>
            <p:cNvPr id="14352" name="Rectangle 9"/>
            <p:cNvSpPr>
              <a:spLocks noChangeArrowheads="1"/>
            </p:cNvSpPr>
            <p:nvPr/>
          </p:nvSpPr>
          <p:spPr bwMode="auto">
            <a:xfrm>
              <a:off x="3619" y="391"/>
              <a:ext cx="12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ru-RU" sz="6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100">
                <a:solidFill>
                  <a:prstClr val="white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53" name="Rectangle 10"/>
            <p:cNvSpPr>
              <a:spLocks noChangeArrowheads="1"/>
            </p:cNvSpPr>
            <p:nvPr/>
          </p:nvSpPr>
          <p:spPr bwMode="auto">
            <a:xfrm>
              <a:off x="1643" y="471"/>
              <a:ext cx="3142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ru-RU" sz="6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                                                                                                                                                                                                                                                     </a:t>
              </a:r>
              <a:endParaRPr lang="ru-RU" sz="2100">
                <a:solidFill>
                  <a:prstClr val="white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54" name="Rectangle 11"/>
            <p:cNvSpPr>
              <a:spLocks noChangeArrowheads="1"/>
            </p:cNvSpPr>
            <p:nvPr/>
          </p:nvSpPr>
          <p:spPr bwMode="auto">
            <a:xfrm>
              <a:off x="4988" y="471"/>
              <a:ext cx="357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ru-RU" sz="6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                   </a:t>
              </a:r>
              <a:endParaRPr lang="ru-RU" sz="2100">
                <a:solidFill>
                  <a:prstClr val="white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55" name="Rectangle 12"/>
            <p:cNvSpPr>
              <a:spLocks noChangeArrowheads="1"/>
            </p:cNvSpPr>
            <p:nvPr/>
          </p:nvSpPr>
          <p:spPr bwMode="auto">
            <a:xfrm>
              <a:off x="48" y="849"/>
              <a:ext cx="12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ru-RU" sz="6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100">
                <a:solidFill>
                  <a:prstClr val="white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56" name="Rectangle 13"/>
            <p:cNvSpPr>
              <a:spLocks noChangeArrowheads="1"/>
            </p:cNvSpPr>
            <p:nvPr/>
          </p:nvSpPr>
          <p:spPr bwMode="auto">
            <a:xfrm>
              <a:off x="3347" y="664"/>
              <a:ext cx="23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ru-RU" sz="11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100">
                <a:solidFill>
                  <a:prstClr val="white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57" name="Rectangle 14"/>
            <p:cNvSpPr>
              <a:spLocks noChangeArrowheads="1"/>
            </p:cNvSpPr>
            <p:nvPr/>
          </p:nvSpPr>
          <p:spPr bwMode="auto">
            <a:xfrm>
              <a:off x="1104" y="785"/>
              <a:ext cx="12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ru-RU" sz="6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100">
                <a:solidFill>
                  <a:prstClr val="white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58" name="Rectangle 15"/>
            <p:cNvSpPr>
              <a:spLocks noChangeArrowheads="1"/>
            </p:cNvSpPr>
            <p:nvPr/>
          </p:nvSpPr>
          <p:spPr bwMode="auto">
            <a:xfrm>
              <a:off x="3530" y="785"/>
              <a:ext cx="12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ru-RU" sz="6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100">
                <a:solidFill>
                  <a:prstClr val="white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59" name="Rectangle 16"/>
            <p:cNvSpPr>
              <a:spLocks noChangeArrowheads="1"/>
            </p:cNvSpPr>
            <p:nvPr/>
          </p:nvSpPr>
          <p:spPr bwMode="auto">
            <a:xfrm>
              <a:off x="3616" y="785"/>
              <a:ext cx="12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ru-RU" sz="6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100">
                <a:solidFill>
                  <a:prstClr val="white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60" name="Rectangle 17"/>
            <p:cNvSpPr>
              <a:spLocks noChangeArrowheads="1"/>
            </p:cNvSpPr>
            <p:nvPr/>
          </p:nvSpPr>
          <p:spPr bwMode="auto">
            <a:xfrm>
              <a:off x="3866" y="785"/>
              <a:ext cx="12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ru-RU" sz="6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100">
                <a:solidFill>
                  <a:prstClr val="white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61" name="Rectangle 18"/>
            <p:cNvSpPr>
              <a:spLocks noChangeArrowheads="1"/>
            </p:cNvSpPr>
            <p:nvPr/>
          </p:nvSpPr>
          <p:spPr bwMode="auto">
            <a:xfrm>
              <a:off x="4117" y="785"/>
              <a:ext cx="12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ru-RU" sz="6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100">
                <a:solidFill>
                  <a:prstClr val="white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62" name="Rectangle 19"/>
            <p:cNvSpPr>
              <a:spLocks noChangeArrowheads="1"/>
            </p:cNvSpPr>
            <p:nvPr/>
          </p:nvSpPr>
          <p:spPr bwMode="auto">
            <a:xfrm>
              <a:off x="4368" y="785"/>
              <a:ext cx="12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ru-RU" sz="6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100">
                <a:solidFill>
                  <a:prstClr val="white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63" name="Rectangle 20"/>
            <p:cNvSpPr>
              <a:spLocks noChangeArrowheads="1"/>
            </p:cNvSpPr>
            <p:nvPr/>
          </p:nvSpPr>
          <p:spPr bwMode="auto">
            <a:xfrm>
              <a:off x="4619" y="785"/>
              <a:ext cx="12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ru-RU" sz="6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100">
                <a:solidFill>
                  <a:prstClr val="white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64" name="Rectangle 21"/>
            <p:cNvSpPr>
              <a:spLocks noChangeArrowheads="1"/>
            </p:cNvSpPr>
            <p:nvPr/>
          </p:nvSpPr>
          <p:spPr bwMode="auto">
            <a:xfrm>
              <a:off x="2795" y="871"/>
              <a:ext cx="12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ru-RU" sz="6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100">
                <a:solidFill>
                  <a:prstClr val="white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65" name="Rectangle 22"/>
            <p:cNvSpPr>
              <a:spLocks noChangeArrowheads="1"/>
            </p:cNvSpPr>
            <p:nvPr/>
          </p:nvSpPr>
          <p:spPr bwMode="auto">
            <a:xfrm>
              <a:off x="2880" y="871"/>
              <a:ext cx="12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ru-RU" sz="6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100">
                <a:solidFill>
                  <a:prstClr val="white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66" name="Rectangle 23"/>
            <p:cNvSpPr>
              <a:spLocks noChangeArrowheads="1"/>
            </p:cNvSpPr>
            <p:nvPr/>
          </p:nvSpPr>
          <p:spPr bwMode="auto">
            <a:xfrm>
              <a:off x="3131" y="871"/>
              <a:ext cx="12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ru-RU" sz="6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100">
                <a:solidFill>
                  <a:prstClr val="white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67" name="Rectangle 24"/>
            <p:cNvSpPr>
              <a:spLocks noChangeArrowheads="1"/>
            </p:cNvSpPr>
            <p:nvPr/>
          </p:nvSpPr>
          <p:spPr bwMode="auto">
            <a:xfrm>
              <a:off x="3383" y="871"/>
              <a:ext cx="12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ru-RU" sz="6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100">
                <a:solidFill>
                  <a:prstClr val="white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68" name="Rectangle 25"/>
            <p:cNvSpPr>
              <a:spLocks noChangeArrowheads="1"/>
            </p:cNvSpPr>
            <p:nvPr/>
          </p:nvSpPr>
          <p:spPr bwMode="auto">
            <a:xfrm>
              <a:off x="3634" y="871"/>
              <a:ext cx="12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ru-RU" sz="6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100">
                <a:solidFill>
                  <a:prstClr val="white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69" name="Rectangle 26"/>
            <p:cNvSpPr>
              <a:spLocks noChangeArrowheads="1"/>
            </p:cNvSpPr>
            <p:nvPr/>
          </p:nvSpPr>
          <p:spPr bwMode="auto">
            <a:xfrm>
              <a:off x="3885" y="871"/>
              <a:ext cx="12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ru-RU" sz="6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100">
                <a:solidFill>
                  <a:prstClr val="white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70" name="Rectangle 27"/>
            <p:cNvSpPr>
              <a:spLocks noChangeArrowheads="1"/>
            </p:cNvSpPr>
            <p:nvPr/>
          </p:nvSpPr>
          <p:spPr bwMode="auto">
            <a:xfrm>
              <a:off x="4135" y="871"/>
              <a:ext cx="12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ru-RU" sz="6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100">
                <a:solidFill>
                  <a:prstClr val="white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71" name="Rectangle 28"/>
            <p:cNvSpPr>
              <a:spLocks noChangeArrowheads="1"/>
            </p:cNvSpPr>
            <p:nvPr/>
          </p:nvSpPr>
          <p:spPr bwMode="auto">
            <a:xfrm>
              <a:off x="4387" y="871"/>
              <a:ext cx="12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ru-RU" sz="6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100">
                <a:solidFill>
                  <a:prstClr val="white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72" name="Rectangle 29"/>
            <p:cNvSpPr>
              <a:spLocks noChangeArrowheads="1"/>
            </p:cNvSpPr>
            <p:nvPr/>
          </p:nvSpPr>
          <p:spPr bwMode="auto">
            <a:xfrm>
              <a:off x="4638" y="871"/>
              <a:ext cx="12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ru-RU" sz="6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100">
                <a:solidFill>
                  <a:prstClr val="white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73" name="Text Box 30"/>
            <p:cNvSpPr txBox="1">
              <a:spLocks noChangeArrowheads="1"/>
            </p:cNvSpPr>
            <p:nvPr/>
          </p:nvSpPr>
          <p:spPr bwMode="auto">
            <a:xfrm>
              <a:off x="1728" y="558"/>
              <a:ext cx="2331" cy="4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ru-RU" sz="1200" b="1" dirty="0">
                  <a:solidFill>
                    <a:prstClr val="black"/>
                  </a:solidFill>
                  <a:latin typeface="Arial Black" pitchFamily="34" charset="0"/>
                </a:rPr>
                <a:t>ВСЕГО ИСПОЛНЕНО ДОХОДОВ</a:t>
              </a:r>
            </a:p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ru-RU" sz="1600" b="1" dirty="0" smtClean="0">
                  <a:solidFill>
                    <a:prstClr val="black"/>
                  </a:solidFill>
                  <a:latin typeface="Arial Black" pitchFamily="34" charset="0"/>
                </a:rPr>
                <a:t>8 577,1</a:t>
              </a:r>
              <a:endParaRPr lang="ru-RU" sz="1600" b="1" dirty="0">
                <a:solidFill>
                  <a:prstClr val="black"/>
                </a:solidFill>
                <a:latin typeface="Arial Black" pitchFamily="34" charset="0"/>
              </a:endParaRPr>
            </a:p>
          </p:txBody>
        </p:sp>
        <p:sp>
          <p:nvSpPr>
            <p:cNvPr id="14374" name="Text Box 31"/>
            <p:cNvSpPr txBox="1">
              <a:spLocks noChangeArrowheads="1"/>
            </p:cNvSpPr>
            <p:nvPr/>
          </p:nvSpPr>
          <p:spPr bwMode="auto">
            <a:xfrm>
              <a:off x="1729" y="925"/>
              <a:ext cx="2331" cy="22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ru-RU" sz="1600" b="1" dirty="0" smtClean="0">
                  <a:solidFill>
                    <a:prstClr val="black"/>
                  </a:solidFill>
                  <a:latin typeface="Arial Black" pitchFamily="34" charset="0"/>
                </a:rPr>
                <a:t>8 812,1</a:t>
              </a:r>
              <a:endParaRPr lang="ru-RU" sz="1600" b="1" dirty="0">
                <a:solidFill>
                  <a:prstClr val="black"/>
                </a:solidFill>
                <a:latin typeface="Arial Black" pitchFamily="34" charset="0"/>
              </a:endParaRPr>
            </a:p>
          </p:txBody>
        </p:sp>
        <p:sp>
          <p:nvSpPr>
            <p:cNvPr id="14375" name="Text Box 32"/>
            <p:cNvSpPr txBox="1">
              <a:spLocks noChangeArrowheads="1"/>
            </p:cNvSpPr>
            <p:nvPr/>
          </p:nvSpPr>
          <p:spPr bwMode="auto">
            <a:xfrm>
              <a:off x="192" y="1776"/>
              <a:ext cx="2256" cy="7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ru-RU" sz="1800" b="1" dirty="0">
                  <a:solidFill>
                    <a:prstClr val="black"/>
                  </a:solidFill>
                  <a:latin typeface="Arial Black" pitchFamily="34" charset="0"/>
                </a:rPr>
                <a:t>Безвозмездные </a:t>
              </a:r>
            </a:p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ru-RU" sz="1800" b="1" dirty="0">
                  <a:solidFill>
                    <a:prstClr val="black"/>
                  </a:solidFill>
                  <a:latin typeface="Arial Black" pitchFamily="34" charset="0"/>
                </a:rPr>
                <a:t>поступления</a:t>
              </a:r>
            </a:p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ru-RU" sz="1600" b="1" dirty="0" smtClean="0">
                  <a:solidFill>
                    <a:prstClr val="black"/>
                  </a:solidFill>
                  <a:latin typeface="Arial Black" pitchFamily="34" charset="0"/>
                </a:rPr>
                <a:t>3 510,5</a:t>
              </a:r>
              <a:endParaRPr lang="ru-RU" sz="1600" b="1" dirty="0">
                <a:solidFill>
                  <a:prstClr val="black"/>
                </a:solidFill>
                <a:latin typeface="Arial Black" pitchFamily="34" charset="0"/>
              </a:endParaRPr>
            </a:p>
          </p:txBody>
        </p:sp>
        <p:sp>
          <p:nvSpPr>
            <p:cNvPr id="14376" name="Text Box 33"/>
            <p:cNvSpPr txBox="1">
              <a:spLocks noChangeArrowheads="1"/>
            </p:cNvSpPr>
            <p:nvPr/>
          </p:nvSpPr>
          <p:spPr bwMode="auto">
            <a:xfrm>
              <a:off x="191" y="2501"/>
              <a:ext cx="2256" cy="22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ru-RU" sz="1600" b="1" dirty="0" smtClean="0">
                  <a:solidFill>
                    <a:prstClr val="black"/>
                  </a:solidFill>
                  <a:latin typeface="Arial Black" pitchFamily="34" charset="0"/>
                </a:rPr>
                <a:t>3 511,0</a:t>
              </a:r>
              <a:endParaRPr lang="ru-RU" sz="1600" b="1" dirty="0">
                <a:solidFill>
                  <a:prstClr val="black"/>
                </a:solidFill>
                <a:latin typeface="Arial Black" pitchFamily="34" charset="0"/>
              </a:endParaRPr>
            </a:p>
          </p:txBody>
        </p:sp>
        <p:sp>
          <p:nvSpPr>
            <p:cNvPr id="14377" name="Text Box 35"/>
            <p:cNvSpPr txBox="1">
              <a:spLocks noChangeArrowheads="1"/>
            </p:cNvSpPr>
            <p:nvPr/>
          </p:nvSpPr>
          <p:spPr bwMode="auto">
            <a:xfrm>
              <a:off x="3379" y="1797"/>
              <a:ext cx="2256" cy="6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ru-RU" sz="1800" b="1" dirty="0">
                  <a:solidFill>
                    <a:prstClr val="black"/>
                  </a:solidFill>
                  <a:latin typeface="Arial Black" pitchFamily="34" charset="0"/>
                </a:rPr>
                <a:t>Налоговые и неналоговые</a:t>
              </a:r>
              <a:r>
                <a:rPr lang="ru-RU" sz="1600" b="1" dirty="0">
                  <a:solidFill>
                    <a:prstClr val="black"/>
                  </a:solidFill>
                  <a:latin typeface="Arial Black" pitchFamily="34" charset="0"/>
                </a:rPr>
                <a:t> </a:t>
              </a:r>
              <a:r>
                <a:rPr lang="ru-RU" sz="1800" b="1" dirty="0">
                  <a:solidFill>
                    <a:prstClr val="black"/>
                  </a:solidFill>
                  <a:latin typeface="Arial Black" pitchFamily="34" charset="0"/>
                </a:rPr>
                <a:t>доходы</a:t>
              </a:r>
            </a:p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ru-RU" sz="1600" b="1" dirty="0" smtClean="0">
                  <a:solidFill>
                    <a:prstClr val="black"/>
                  </a:solidFill>
                  <a:latin typeface="Arial Black" pitchFamily="34" charset="0"/>
                </a:rPr>
                <a:t>5 066,6</a:t>
              </a:r>
              <a:endParaRPr lang="ru-RU" sz="1600" b="1" dirty="0">
                <a:solidFill>
                  <a:prstClr val="black"/>
                </a:solidFill>
                <a:latin typeface="Arial Black" pitchFamily="34" charset="0"/>
              </a:endParaRPr>
            </a:p>
          </p:txBody>
        </p:sp>
        <p:sp>
          <p:nvSpPr>
            <p:cNvPr id="14378" name="AutoShape 38"/>
            <p:cNvSpPr>
              <a:spLocks noChangeArrowheads="1"/>
            </p:cNvSpPr>
            <p:nvPr/>
          </p:nvSpPr>
          <p:spPr bwMode="auto">
            <a:xfrm>
              <a:off x="748" y="3022"/>
              <a:ext cx="1152" cy="672"/>
            </a:xfrm>
            <a:prstGeom prst="can">
              <a:avLst>
                <a:gd name="adj" fmla="val 25000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ru-RU" sz="1200" b="1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УДЕЛЬНЫЙ ВЕС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ru-RU" sz="1400" b="1" dirty="0" smtClean="0">
                  <a:solidFill>
                    <a:prstClr val="black"/>
                  </a:solidFill>
                  <a:latin typeface="Times New Roman" panose="02020603050405020304" pitchFamily="18" charset="0"/>
                </a:rPr>
                <a:t>40,9%</a:t>
              </a:r>
              <a:endParaRPr lang="ru-RU" sz="1400" b="1" dirty="0">
                <a:solidFill>
                  <a:prstClr val="black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79" name="Rectangle 39"/>
            <p:cNvSpPr>
              <a:spLocks noChangeArrowheads="1"/>
            </p:cNvSpPr>
            <p:nvPr/>
          </p:nvSpPr>
          <p:spPr bwMode="auto">
            <a:xfrm>
              <a:off x="657" y="4020"/>
              <a:ext cx="33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ru-RU" sz="1600">
                <a:solidFill>
                  <a:prstClr val="white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80" name="Rectangle 40"/>
            <p:cNvSpPr>
              <a:spLocks noChangeArrowheads="1"/>
            </p:cNvSpPr>
            <p:nvPr/>
          </p:nvSpPr>
          <p:spPr bwMode="auto">
            <a:xfrm>
              <a:off x="1791" y="4020"/>
              <a:ext cx="336" cy="96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ru-RU" sz="1600">
                <a:solidFill>
                  <a:prstClr val="white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81" name="Rectangle 41"/>
            <p:cNvSpPr>
              <a:spLocks noChangeArrowheads="1"/>
            </p:cNvSpPr>
            <p:nvPr/>
          </p:nvSpPr>
          <p:spPr bwMode="auto">
            <a:xfrm>
              <a:off x="4147" y="4028"/>
              <a:ext cx="336" cy="9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ru-RU" sz="1600">
                <a:solidFill>
                  <a:prstClr val="white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82" name="Line 42"/>
            <p:cNvSpPr>
              <a:spLocks noChangeShapeType="1"/>
            </p:cNvSpPr>
            <p:nvPr/>
          </p:nvSpPr>
          <p:spPr bwMode="auto">
            <a:xfrm>
              <a:off x="1104" y="1632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 b="1" i="1">
                <a:solidFill>
                  <a:prstClr val="white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83" name="Line 44"/>
            <p:cNvSpPr>
              <a:spLocks noChangeShapeType="1"/>
            </p:cNvSpPr>
            <p:nvPr/>
          </p:nvSpPr>
          <p:spPr bwMode="auto">
            <a:xfrm>
              <a:off x="1104" y="16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 b="1" i="1">
                <a:solidFill>
                  <a:prstClr val="white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84" name="Line 45"/>
            <p:cNvSpPr>
              <a:spLocks noChangeShapeType="1"/>
            </p:cNvSpPr>
            <p:nvPr/>
          </p:nvSpPr>
          <p:spPr bwMode="auto">
            <a:xfrm>
              <a:off x="4560" y="16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 b="1" i="1">
                <a:solidFill>
                  <a:prstClr val="white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85" name="Line 46"/>
            <p:cNvSpPr>
              <a:spLocks noChangeShapeType="1"/>
            </p:cNvSpPr>
            <p:nvPr/>
          </p:nvSpPr>
          <p:spPr bwMode="auto">
            <a:xfrm>
              <a:off x="412" y="3022"/>
              <a:ext cx="0" cy="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 b="1" i="1">
                <a:solidFill>
                  <a:prstClr val="white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86" name="Line 47"/>
            <p:cNvSpPr>
              <a:spLocks noChangeShapeType="1"/>
            </p:cNvSpPr>
            <p:nvPr/>
          </p:nvSpPr>
          <p:spPr bwMode="auto">
            <a:xfrm>
              <a:off x="3696" y="3022"/>
              <a:ext cx="0" cy="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 b="1" i="1">
                <a:solidFill>
                  <a:prstClr val="white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87" name="Line 48"/>
            <p:cNvSpPr>
              <a:spLocks noChangeShapeType="1"/>
            </p:cNvSpPr>
            <p:nvPr/>
          </p:nvSpPr>
          <p:spPr bwMode="auto">
            <a:xfrm>
              <a:off x="412" y="340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 b="1" i="1">
                <a:solidFill>
                  <a:prstClr val="white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88" name="Line 49"/>
            <p:cNvSpPr>
              <a:spLocks noChangeShapeType="1"/>
            </p:cNvSpPr>
            <p:nvPr/>
          </p:nvSpPr>
          <p:spPr bwMode="auto">
            <a:xfrm flipH="1">
              <a:off x="3696" y="340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400" b="1" i="1">
                <a:solidFill>
                  <a:prstClr val="white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89" name="Rectangle 50"/>
            <p:cNvSpPr>
              <a:spLocks noChangeArrowheads="1"/>
            </p:cNvSpPr>
            <p:nvPr/>
          </p:nvSpPr>
          <p:spPr bwMode="auto">
            <a:xfrm>
              <a:off x="3059" y="3980"/>
              <a:ext cx="33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ru-RU" sz="1600">
                <a:solidFill>
                  <a:prstClr val="white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90" name="AutoShape 55"/>
            <p:cNvSpPr>
              <a:spLocks noChangeArrowheads="1"/>
            </p:cNvSpPr>
            <p:nvPr/>
          </p:nvSpPr>
          <p:spPr bwMode="auto">
            <a:xfrm>
              <a:off x="4032" y="3055"/>
              <a:ext cx="1152" cy="672"/>
            </a:xfrm>
            <a:prstGeom prst="can">
              <a:avLst>
                <a:gd name="adj" fmla="val 25000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ru-RU" sz="1200" b="1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УДЕЛЬНЫЙ ВЕС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ru-RU" sz="1400" b="1" dirty="0" smtClean="0">
                  <a:solidFill>
                    <a:prstClr val="black"/>
                  </a:solidFill>
                  <a:latin typeface="Times New Roman" panose="02020603050405020304" pitchFamily="18" charset="0"/>
                </a:rPr>
                <a:t>59,1 </a:t>
              </a:r>
              <a:r>
                <a:rPr lang="ru-RU" sz="1400" b="1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%</a:t>
              </a:r>
            </a:p>
          </p:txBody>
        </p:sp>
      </p:grpSp>
      <p:sp>
        <p:nvSpPr>
          <p:cNvPr id="14344" name="Text Box 37"/>
          <p:cNvSpPr txBox="1">
            <a:spLocks noChangeArrowheads="1"/>
          </p:cNvSpPr>
          <p:nvPr/>
        </p:nvSpPr>
        <p:spPr bwMode="auto">
          <a:xfrm>
            <a:off x="2638883" y="2047465"/>
            <a:ext cx="3638708" cy="345392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1368" tIns="45683" rIns="91368" bIns="45683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1600" b="1" dirty="0" smtClean="0">
                <a:solidFill>
                  <a:prstClr val="black"/>
                </a:solidFill>
                <a:latin typeface="Arial Black" pitchFamily="34" charset="0"/>
              </a:rPr>
              <a:t>235,0              97,3%</a:t>
            </a:r>
            <a:endParaRPr lang="ru-RU" sz="1600" b="1" dirty="0">
              <a:solidFill>
                <a:prstClr val="black"/>
              </a:solidFill>
              <a:latin typeface="Arial Black" pitchFamily="34" charset="0"/>
            </a:endParaRPr>
          </a:p>
        </p:txBody>
      </p:sp>
      <p:cxnSp>
        <p:nvCxnSpPr>
          <p:cNvPr id="14345" name="Прямая соединительная линия 13"/>
          <p:cNvCxnSpPr>
            <a:cxnSpLocks noChangeShapeType="1"/>
          </p:cNvCxnSpPr>
          <p:nvPr/>
        </p:nvCxnSpPr>
        <p:spPr bwMode="auto">
          <a:xfrm>
            <a:off x="4480410" y="2047465"/>
            <a:ext cx="0" cy="34556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6" name="Text Box 31"/>
          <p:cNvSpPr txBox="1">
            <a:spLocks noChangeArrowheads="1"/>
          </p:cNvSpPr>
          <p:nvPr/>
        </p:nvSpPr>
        <p:spPr bwMode="auto">
          <a:xfrm>
            <a:off x="5199133" y="4087076"/>
            <a:ext cx="3522216" cy="347004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1368" tIns="45683" rIns="91368" bIns="45683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1600" b="1" dirty="0" smtClean="0">
                <a:solidFill>
                  <a:prstClr val="black"/>
                </a:solidFill>
                <a:latin typeface="Arial Black" pitchFamily="34" charset="0"/>
              </a:rPr>
              <a:t>5 301,1</a:t>
            </a:r>
            <a:endParaRPr lang="ru-RU" sz="1600" b="1" dirty="0">
              <a:solidFill>
                <a:prstClr val="black"/>
              </a:solidFill>
              <a:latin typeface="Arial Black" pitchFamily="34" charset="0"/>
            </a:endParaRPr>
          </a:p>
        </p:txBody>
      </p:sp>
      <p:sp>
        <p:nvSpPr>
          <p:cNvPr id="14347" name="Text Box 37"/>
          <p:cNvSpPr txBox="1">
            <a:spLocks noChangeArrowheads="1"/>
          </p:cNvSpPr>
          <p:nvPr/>
        </p:nvSpPr>
        <p:spPr bwMode="auto">
          <a:xfrm>
            <a:off x="5199132" y="4434080"/>
            <a:ext cx="3522216" cy="345564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1368" tIns="45683" rIns="91368" bIns="45683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1600" b="1" dirty="0" smtClean="0">
                <a:solidFill>
                  <a:prstClr val="black"/>
                </a:solidFill>
                <a:latin typeface="Arial Black" pitchFamily="34" charset="0"/>
              </a:rPr>
              <a:t>-234,5               95,6%</a:t>
            </a:r>
            <a:endParaRPr lang="ru-RU" sz="1600" b="1" dirty="0">
              <a:solidFill>
                <a:prstClr val="black"/>
              </a:solidFill>
              <a:latin typeface="Arial Black" pitchFamily="34" charset="0"/>
            </a:endParaRPr>
          </a:p>
        </p:txBody>
      </p:sp>
      <p:sp>
        <p:nvSpPr>
          <p:cNvPr id="14348" name="Text Box 37"/>
          <p:cNvSpPr txBox="1">
            <a:spLocks noChangeArrowheads="1"/>
          </p:cNvSpPr>
          <p:nvPr/>
        </p:nvSpPr>
        <p:spPr bwMode="auto">
          <a:xfrm>
            <a:off x="223224" y="4483277"/>
            <a:ext cx="3529437" cy="345392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1368" tIns="45683" rIns="91368" bIns="45683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sz="1600" b="1" dirty="0" smtClean="0">
                <a:solidFill>
                  <a:prstClr val="black"/>
                </a:solidFill>
                <a:latin typeface="Arial Black" pitchFamily="34" charset="0"/>
              </a:rPr>
              <a:t>       -0,5                 99,99%</a:t>
            </a:r>
            <a:endParaRPr lang="ru-RU" sz="1600" b="1" dirty="0">
              <a:solidFill>
                <a:prstClr val="black"/>
              </a:solidFill>
              <a:latin typeface="Arial Black" pitchFamily="34" charset="0"/>
            </a:endParaRPr>
          </a:p>
        </p:txBody>
      </p:sp>
      <p:cxnSp>
        <p:nvCxnSpPr>
          <p:cNvPr id="14349" name="Прямая соединительная линия 5"/>
          <p:cNvCxnSpPr>
            <a:cxnSpLocks noChangeShapeType="1"/>
            <a:stCxn id="14347" idx="0"/>
            <a:endCxn id="14347" idx="2"/>
          </p:cNvCxnSpPr>
          <p:nvPr/>
        </p:nvCxnSpPr>
        <p:spPr bwMode="auto">
          <a:xfrm>
            <a:off x="6960240" y="4434080"/>
            <a:ext cx="0" cy="34556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0" name="Прямая соединительная линия 7"/>
          <p:cNvCxnSpPr>
            <a:cxnSpLocks noChangeShapeType="1"/>
          </p:cNvCxnSpPr>
          <p:nvPr/>
        </p:nvCxnSpPr>
        <p:spPr bwMode="auto">
          <a:xfrm>
            <a:off x="2020810" y="4473916"/>
            <a:ext cx="0" cy="34556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2289325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20688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Структура налоговых и неналоговых доходов бюджета МО «Сизинский сельсовет» исполненных в 2018 году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24328" y="1340768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Arial Black" pitchFamily="34" charset="0"/>
              </a:rPr>
              <a:t>Тыс. руб.</a:t>
            </a:r>
            <a:endParaRPr lang="ru-RU" sz="1000" dirty="0">
              <a:latin typeface="Arial Black" pitchFamily="34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657604829"/>
              </p:ext>
            </p:extLst>
          </p:nvPr>
        </p:nvGraphicFramePr>
        <p:xfrm>
          <a:off x="539552" y="1397000"/>
          <a:ext cx="8208912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2014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20688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Структура безвозмездных поступлений бюджета МО «Сизинский сельсовет» исполненных в 2018 году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24328" y="1340768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Arial Black" pitchFamily="34" charset="0"/>
              </a:rPr>
              <a:t>Тыс. руб.</a:t>
            </a:r>
            <a:endParaRPr lang="ru-RU" sz="1000" dirty="0">
              <a:latin typeface="Arial Black" pitchFamily="34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560337861"/>
              </p:ext>
            </p:extLst>
          </p:nvPr>
        </p:nvGraphicFramePr>
        <p:xfrm>
          <a:off x="251520" y="1196752"/>
          <a:ext cx="856895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8732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338328"/>
            <a:ext cx="8229600" cy="1074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799" tIns="51399" rIns="102799" bIns="51399" anchor="ctr">
            <a:normAutofit fontScale="90000"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 i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4025" indent="3175" algn="l" rtl="0" eaLnBrk="0" fontAlgn="base" hangingPunct="0">
              <a:spcBef>
                <a:spcPct val="0"/>
              </a:spcBef>
              <a:spcAft>
                <a:spcPct val="0"/>
              </a:spcAft>
              <a:defRPr sz="1600" b="1" i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1225" indent="3175" algn="l" rtl="0" eaLnBrk="0" fontAlgn="base" hangingPunct="0">
              <a:spcBef>
                <a:spcPct val="0"/>
              </a:spcBef>
              <a:spcAft>
                <a:spcPct val="0"/>
              </a:spcAft>
              <a:defRPr sz="1600" b="1" i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68425" indent="3175" algn="l" rtl="0" eaLnBrk="0" fontAlgn="base" hangingPunct="0">
              <a:spcBef>
                <a:spcPct val="0"/>
              </a:spcBef>
              <a:spcAft>
                <a:spcPct val="0"/>
              </a:spcAft>
              <a:defRPr sz="1600" b="1" i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5625" indent="3175" algn="l" rtl="0" eaLnBrk="0" fontAlgn="base" hangingPunct="0">
              <a:spcBef>
                <a:spcPct val="0"/>
              </a:spcBef>
              <a:spcAft>
                <a:spcPct val="0"/>
              </a:spcAft>
              <a:defRPr sz="1600" b="1" i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b="1" i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b="1" i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b="1" i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b="1" i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marL="501498" indent="-501498" algn="ctr" eaLnBrk="1" hangingPunct="1">
              <a:lnSpc>
                <a:spcPct val="80000"/>
              </a:lnSpc>
              <a:defRPr/>
            </a:pPr>
            <a:r>
              <a:rPr lang="ru-RU" sz="2700" b="0" i="0" kern="0" dirty="0" smtClean="0">
                <a:latin typeface="Arial Black" pitchFamily="34" charset="0"/>
                <a:cs typeface="Arial" charset="0"/>
              </a:rPr>
              <a:t>Основные </a:t>
            </a:r>
            <a:r>
              <a:rPr lang="ru-RU" sz="2700" b="0" i="0" kern="0" dirty="0">
                <a:latin typeface="Arial Black" pitchFamily="34" charset="0"/>
                <a:cs typeface="Arial" charset="0"/>
              </a:rPr>
              <a:t>показатели исполнения бюджета </a:t>
            </a:r>
            <a:r>
              <a:rPr lang="ru-RU" sz="2700" b="0" i="0" kern="0" dirty="0" smtClean="0">
                <a:latin typeface="Arial Black" pitchFamily="34" charset="0"/>
                <a:cs typeface="Arial" charset="0"/>
              </a:rPr>
              <a:t>                                </a:t>
            </a:r>
            <a:r>
              <a:rPr lang="ru-RU" sz="2700" b="0" i="0" kern="0" dirty="0" smtClean="0">
                <a:latin typeface="Arial Black" pitchFamily="34" charset="0"/>
                <a:cs typeface="Arial" charset="0"/>
              </a:rPr>
              <a:t>МО «Сизинский сельсовет» </a:t>
            </a:r>
            <a:r>
              <a:rPr lang="ru-RU" sz="2700" b="0" i="0" kern="0" dirty="0" smtClean="0">
                <a:latin typeface="Arial Black" pitchFamily="34" charset="0"/>
                <a:cs typeface="Arial" charset="0"/>
              </a:rPr>
              <a:t>по </a:t>
            </a:r>
            <a:r>
              <a:rPr lang="ru-RU" sz="2700" b="0" i="0" kern="0" dirty="0" smtClean="0">
                <a:latin typeface="Arial Black" pitchFamily="34" charset="0"/>
                <a:cs typeface="Arial" charset="0"/>
              </a:rPr>
              <a:t>расходам </a:t>
            </a:r>
            <a:br>
              <a:rPr lang="ru-RU" sz="2700" b="0" i="0" kern="0" dirty="0" smtClean="0">
                <a:latin typeface="Arial Black" pitchFamily="34" charset="0"/>
                <a:cs typeface="Arial" charset="0"/>
              </a:rPr>
            </a:br>
            <a:r>
              <a:rPr lang="ru-RU" sz="2700" b="0" i="0" kern="0" dirty="0" smtClean="0">
                <a:latin typeface="Arial Black" pitchFamily="34" charset="0"/>
                <a:cs typeface="Arial" charset="0"/>
              </a:rPr>
              <a:t>за </a:t>
            </a:r>
            <a:r>
              <a:rPr lang="ru-RU" sz="2700" b="0" i="0" kern="0" dirty="0" smtClean="0">
                <a:latin typeface="Arial Black" pitchFamily="34" charset="0"/>
                <a:cs typeface="Arial" charset="0"/>
              </a:rPr>
              <a:t>2018 год             </a:t>
            </a:r>
            <a:r>
              <a:rPr lang="ru-RU" sz="2700" i="0" kern="0" dirty="0">
                <a:solidFill>
                  <a:srgbClr val="FFFF00"/>
                </a:solidFill>
                <a:latin typeface="Corbel"/>
                <a:cs typeface="Arial" charset="0"/>
              </a:rPr>
              <a:t/>
            </a:r>
            <a:br>
              <a:rPr lang="ru-RU" sz="2700" i="0" kern="0" dirty="0">
                <a:solidFill>
                  <a:srgbClr val="FFFF00"/>
                </a:solidFill>
                <a:latin typeface="Corbel"/>
                <a:cs typeface="Arial" charset="0"/>
              </a:rPr>
            </a:br>
            <a:endParaRPr lang="ru-RU" sz="1000" kern="0" dirty="0" smtClean="0">
              <a:solidFill>
                <a:srgbClr val="FFFF00"/>
              </a:solidFill>
              <a:latin typeface="Arial Black" pitchFamily="34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82135" y="1374805"/>
            <a:ext cx="8579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 Black" pitchFamily="34" charset="0"/>
              </a:rPr>
              <a:t>Тыс. руб.</a:t>
            </a:r>
            <a:endParaRPr lang="ru-RU" sz="1000" dirty="0">
              <a:latin typeface="Arial Black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707631051"/>
              </p:ext>
            </p:extLst>
          </p:nvPr>
        </p:nvGraphicFramePr>
        <p:xfrm>
          <a:off x="539552" y="1772816"/>
          <a:ext cx="806489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4498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660268" indent="-2539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015796" indent="-20316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422116" indent="-20316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1828434" indent="-20316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234753" indent="-20316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641072" indent="-20316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047390" indent="-20316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453710" indent="-20316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4ABF2D8-9AE3-4861-9A02-0D84CB032204}" type="slidenum">
              <a:rPr lang="en-US" sz="1200">
                <a:solidFill>
                  <a:srgbClr val="B5A788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sz="1200">
              <a:solidFill>
                <a:srgbClr val="B5A788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3585384"/>
              </p:ext>
            </p:extLst>
          </p:nvPr>
        </p:nvGraphicFramePr>
        <p:xfrm>
          <a:off x="472898" y="1077818"/>
          <a:ext cx="8473876" cy="5470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604" name="TextBox 3"/>
          <p:cNvSpPr txBox="1">
            <a:spLocks noChangeArrowheads="1"/>
          </p:cNvSpPr>
          <p:nvPr/>
        </p:nvSpPr>
        <p:spPr bwMode="auto">
          <a:xfrm>
            <a:off x="228010" y="305249"/>
            <a:ext cx="8763058" cy="652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59" tIns="45678" rIns="91359" bIns="45678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 dirty="0">
                <a:latin typeface="Arial Black" pitchFamily="34" charset="0"/>
                <a:cs typeface="Times New Roman" panose="02020603050405020304" pitchFamily="18" charset="0"/>
              </a:rPr>
              <a:t>Структура расходов бюджета МО «Сизинский сельсовет»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 dirty="0">
                <a:latin typeface="Arial Black" pitchFamily="34" charset="0"/>
                <a:cs typeface="Times New Roman" panose="02020603050405020304" pitchFamily="18" charset="0"/>
              </a:rPr>
              <a:t>                                         в </a:t>
            </a:r>
            <a:r>
              <a:rPr lang="ru-RU" altLang="ru-RU" sz="1800" b="1" dirty="0" smtClean="0">
                <a:latin typeface="Arial Black" pitchFamily="34" charset="0"/>
                <a:cs typeface="Times New Roman" panose="02020603050405020304" pitchFamily="18" charset="0"/>
              </a:rPr>
              <a:t>2018 </a:t>
            </a:r>
            <a:r>
              <a:rPr lang="ru-RU" altLang="ru-RU" sz="1800" b="1" dirty="0">
                <a:latin typeface="Arial Black" pitchFamily="34" charset="0"/>
                <a:cs typeface="Times New Roman" panose="02020603050405020304" pitchFamily="18" charset="0"/>
              </a:rPr>
              <a:t>году                                     </a:t>
            </a:r>
            <a:r>
              <a:rPr lang="ru-RU" altLang="ru-RU" sz="1200" b="1" dirty="0">
                <a:latin typeface="Arial Black" pitchFamily="34" charset="0"/>
                <a:cs typeface="Times New Roman" panose="02020603050405020304" pitchFamily="18" charset="0"/>
              </a:rPr>
              <a:t>тыс. </a:t>
            </a:r>
            <a:r>
              <a:rPr lang="ru-RU" altLang="ru-RU" sz="1200" b="1" dirty="0" smtClean="0">
                <a:latin typeface="Arial Black" pitchFamily="34" charset="0"/>
                <a:cs typeface="Times New Roman" panose="02020603050405020304" pitchFamily="18" charset="0"/>
              </a:rPr>
              <a:t>руб.</a:t>
            </a:r>
            <a:endParaRPr lang="ru-RU" altLang="ru-RU" sz="1200" b="1" dirty="0">
              <a:latin typeface="Arial Black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5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Волна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  <a:fontScheme name="Волна">
    <a:majorFont>
      <a:latin typeface="Candara"/>
      <a:ea typeface=""/>
      <a:cs typeface=""/>
      <a:font script="Jpan" typeface="HGP明朝E"/>
      <a:font script="Hang" typeface="HY그래픽M"/>
      <a:font script="Hans" typeface="华文新魏"/>
      <a:font script="Hant" typeface="標楷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ndara"/>
      <a:ea typeface=""/>
      <a:cs typeface=""/>
      <a:font script="Jpan" typeface="HGP明朝E"/>
      <a:font script="Hang" typeface="HY그래픽M"/>
      <a:font script="Hans" typeface="华文楷体"/>
      <a:font script="Hant" typeface="標楷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Волна">
    <a:fillStyleLst>
      <a:solidFill>
        <a:schemeClr val="phClr"/>
      </a:solidFill>
      <a:gradFill rotWithShape="1">
        <a:gsLst>
          <a:gs pos="0">
            <a:schemeClr val="phClr">
              <a:tint val="0"/>
            </a:schemeClr>
          </a:gs>
          <a:gs pos="44000">
            <a:schemeClr val="phClr">
              <a:tint val="60000"/>
              <a:satMod val="120000"/>
            </a:schemeClr>
          </a:gs>
          <a:gs pos="100000">
            <a:schemeClr val="phClr">
              <a:tint val="90000"/>
              <a:alpha val="100000"/>
              <a:lumMod val="90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satMod val="120000"/>
              <a:lumMod val="120000"/>
            </a:schemeClr>
          </a:gs>
          <a:gs pos="100000">
            <a:schemeClr val="phClr">
              <a:shade val="89000"/>
              <a:lumMod val="9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lumMod val="8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a:effectStyle>
      <a:effectStyle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phClr">
              <a:shade val="25000"/>
              <a:satMod val="18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40000">
            <a:schemeClr val="phClr">
              <a:tint val="94000"/>
              <a:shade val="94000"/>
              <a:alpha val="100000"/>
              <a:satMod val="114000"/>
              <a:lumMod val="114000"/>
            </a:schemeClr>
          </a:gs>
          <a:gs pos="74000">
            <a:schemeClr val="phClr">
              <a:tint val="94000"/>
              <a:shade val="94000"/>
              <a:satMod val="128000"/>
              <a:lumMod val="100000"/>
            </a:schemeClr>
          </a:gs>
          <a:gs pos="100000">
            <a:schemeClr val="phClr">
              <a:tint val="98000"/>
              <a:shade val="100000"/>
              <a:hueMod val="98000"/>
              <a:satMod val="100000"/>
              <a:lumMod val="74000"/>
            </a:schemeClr>
          </a:gs>
        </a:gsLst>
        <a:path path="circle">
          <a:fillToRect l="20000" t="-40000" r="20000" b="140000"/>
        </a:path>
      </a:gradFill>
      <a:blipFill rotWithShape="1">
        <a:blip xmlns:r="http://schemas.openxmlformats.org/officeDocument/2006/relationships" r:embed="rId1">
          <a:duotone>
            <a:schemeClr val="phClr">
              <a:tint val="96000"/>
              <a:satMod val="130000"/>
              <a:lumMod val="50000"/>
            </a:schemeClr>
            <a:schemeClr val="phClr">
              <a:tint val="96000"/>
              <a:satMod val="114000"/>
              <a:lumMod val="114000"/>
            </a:schemeClr>
          </a:duotone>
        </a:blip>
        <a:stretch/>
      </a:blipFill>
    </a:bgFillStyleLst>
  </a:fmtScheme>
</a:themeOverride>
</file>

<file path=ppt/theme/themeOverride2.xml><?xml version="1.0" encoding="utf-8"?>
<a:themeOverride xmlns:a="http://schemas.openxmlformats.org/drawingml/2006/main">
  <a:clrScheme name="Волна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  <a:fontScheme name="Волна">
    <a:majorFont>
      <a:latin typeface="Candara"/>
      <a:ea typeface=""/>
      <a:cs typeface=""/>
      <a:font script="Jpan" typeface="HGP明朝E"/>
      <a:font script="Hang" typeface="HY그래픽M"/>
      <a:font script="Hans" typeface="华文新魏"/>
      <a:font script="Hant" typeface="標楷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ndara"/>
      <a:ea typeface=""/>
      <a:cs typeface=""/>
      <a:font script="Jpan" typeface="HGP明朝E"/>
      <a:font script="Hang" typeface="HY그래픽M"/>
      <a:font script="Hans" typeface="华文楷体"/>
      <a:font script="Hant" typeface="標楷體"/>
      <a:font script="Arab" typeface="Arial"/>
      <a:font script="Hebr" typeface="Arial"/>
      <a:font script="Thai" typeface="Kodchiang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Волна">
    <a:fillStyleLst>
      <a:solidFill>
        <a:schemeClr val="phClr"/>
      </a:solidFill>
      <a:gradFill rotWithShape="1">
        <a:gsLst>
          <a:gs pos="0">
            <a:schemeClr val="phClr">
              <a:tint val="0"/>
            </a:schemeClr>
          </a:gs>
          <a:gs pos="44000">
            <a:schemeClr val="phClr">
              <a:tint val="60000"/>
              <a:satMod val="120000"/>
            </a:schemeClr>
          </a:gs>
          <a:gs pos="100000">
            <a:schemeClr val="phClr">
              <a:tint val="90000"/>
              <a:alpha val="100000"/>
              <a:lumMod val="90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satMod val="120000"/>
              <a:lumMod val="120000"/>
            </a:schemeClr>
          </a:gs>
          <a:gs pos="100000">
            <a:schemeClr val="phClr">
              <a:shade val="89000"/>
              <a:lumMod val="9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lumMod val="8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a:effectStyle>
      <a:effectStyle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phClr">
              <a:shade val="25000"/>
              <a:satMod val="18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40000">
            <a:schemeClr val="phClr">
              <a:tint val="94000"/>
              <a:shade val="94000"/>
              <a:alpha val="100000"/>
              <a:satMod val="114000"/>
              <a:lumMod val="114000"/>
            </a:schemeClr>
          </a:gs>
          <a:gs pos="74000">
            <a:schemeClr val="phClr">
              <a:tint val="94000"/>
              <a:shade val="94000"/>
              <a:satMod val="128000"/>
              <a:lumMod val="100000"/>
            </a:schemeClr>
          </a:gs>
          <a:gs pos="100000">
            <a:schemeClr val="phClr">
              <a:tint val="98000"/>
              <a:shade val="100000"/>
              <a:hueMod val="98000"/>
              <a:satMod val="100000"/>
              <a:lumMod val="74000"/>
            </a:schemeClr>
          </a:gs>
        </a:gsLst>
        <a:path path="circle">
          <a:fillToRect l="20000" t="-40000" r="20000" b="140000"/>
        </a:path>
      </a:gradFill>
      <a:blipFill rotWithShape="1">
        <a:blip xmlns:r="http://schemas.openxmlformats.org/officeDocument/2006/relationships" r:embed="rId1">
          <a:duotone>
            <a:schemeClr val="phClr">
              <a:tint val="96000"/>
              <a:satMod val="130000"/>
              <a:lumMod val="50000"/>
            </a:schemeClr>
            <a:schemeClr val="phClr">
              <a:tint val="96000"/>
              <a:satMod val="114000"/>
              <a:lumMod val="114000"/>
            </a:schemeClr>
          </a:duotone>
        </a:blip>
        <a:stretch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384</TotalTime>
  <Words>915</Words>
  <Application>Microsoft Office PowerPoint</Application>
  <PresentationFormat>Экран (4:3)</PresentationFormat>
  <Paragraphs>173</Paragraphs>
  <Slides>14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Волна</vt:lpstr>
      <vt:lpstr>1_Волна</vt:lpstr>
      <vt:lpstr>2_Волна</vt:lpstr>
      <vt:lpstr>Отчет об исполнение бюджета МО «Сизинский сельсовет» за 2018 год</vt:lpstr>
      <vt:lpstr>Основные направления деятельности администрации Сизинского сельсовета  в 2018 году</vt:lpstr>
      <vt:lpstr>Презентация PowerPoint</vt:lpstr>
      <vt:lpstr>Основные показатели исполнения бюджета                                 МО «Сизинский сельсовет» по доходам  за 2018 год              </vt:lpstr>
      <vt:lpstr>Презентация PowerPoint</vt:lpstr>
      <vt:lpstr>Презентация PowerPoint</vt:lpstr>
      <vt:lpstr>Презентация PowerPoint</vt:lpstr>
      <vt:lpstr>Основные показатели исполнения бюджета                                 МО «Сизинский сельсовет» по расходам  за 2018 год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исполнение бюджета МО «Сизинский сельсовет» за 2018 год</dc:title>
  <dc:creator>Пользователь</dc:creator>
  <cp:lastModifiedBy>Пользователь</cp:lastModifiedBy>
  <cp:revision>57</cp:revision>
  <dcterms:created xsi:type="dcterms:W3CDTF">2020-05-28T06:11:14Z</dcterms:created>
  <dcterms:modified xsi:type="dcterms:W3CDTF">2020-05-29T06:08:52Z</dcterms:modified>
</cp:coreProperties>
</file>